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1.xml" ContentType="application/vnd.openxmlformats-officedocument.presentationml.notesSlide+xml"/>
  <Override PartName="/ppt/tags/tag70.xml" ContentType="application/vnd.openxmlformats-officedocument.presentationml.tags+xml"/>
  <Override PartName="/ppt/notesSlides/notesSlide2.xml" ContentType="application/vnd.openxmlformats-officedocument.presentationml.notesSlide+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3.xml" ContentType="application/vnd.openxmlformats-officedocument.presentationml.notesSlide+xml"/>
  <Override PartName="/ppt/tags/tag75.xml" ContentType="application/vnd.openxmlformats-officedocument.presentationml.tags+xml"/>
  <Override PartName="/ppt/notesSlides/notesSlide4.xml" ContentType="application/vnd.openxmlformats-officedocument.presentationml.notesSlide+xml"/>
  <Override PartName="/ppt/tags/tag76.xml" ContentType="application/vnd.openxmlformats-officedocument.presentationml.tags+xml"/>
  <Override PartName="/ppt/notesSlides/notesSlide5.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2"/>
  </p:notesMasterIdLst>
  <p:handoutMasterIdLst>
    <p:handoutMasterId r:id="rId23"/>
  </p:handoutMasterIdLst>
  <p:sldIdLst>
    <p:sldId id="410" r:id="rId2"/>
    <p:sldId id="412" r:id="rId3"/>
    <p:sldId id="413" r:id="rId4"/>
    <p:sldId id="430" r:id="rId5"/>
    <p:sldId id="436" r:id="rId6"/>
    <p:sldId id="415" r:id="rId7"/>
    <p:sldId id="432" r:id="rId8"/>
    <p:sldId id="419" r:id="rId9"/>
    <p:sldId id="433" r:id="rId10"/>
    <p:sldId id="434" r:id="rId11"/>
    <p:sldId id="435" r:id="rId12"/>
    <p:sldId id="437" r:id="rId13"/>
    <p:sldId id="423" r:id="rId14"/>
    <p:sldId id="424" r:id="rId15"/>
    <p:sldId id="426" r:id="rId16"/>
    <p:sldId id="427" r:id="rId17"/>
    <p:sldId id="420" r:id="rId18"/>
    <p:sldId id="438" r:id="rId19"/>
    <p:sldId id="439" r:id="rId20"/>
    <p:sldId id="429" r:id="rId21"/>
  </p:sldIdLst>
  <p:sldSz cx="12192000" cy="6858000"/>
  <p:notesSz cx="6858000" cy="9144000"/>
  <p:embeddedFontLst>
    <p:embeddedFont>
      <p:font typeface="思源黑体 CN Bold" panose="02010600030101010101" charset="-122"/>
      <p:bold r:id="rId24"/>
    </p:embeddedFont>
    <p:embeddedFont>
      <p:font typeface="思源黑体 CN Medium" panose="02010600030101010101" charset="-122"/>
      <p:regular r:id="rId25"/>
    </p:embeddedFont>
    <p:embeddedFont>
      <p:font typeface="microsoft yahei" panose="020B0503020204020204" pitchFamily="34" charset="-122"/>
      <p:regular r:id="rId26"/>
      <p:bold r:id="rId27"/>
    </p:embeddedFont>
    <p:embeddedFont>
      <p:font typeface="Calibri" panose="020F0502020204030204" pitchFamily="34" charset="0"/>
      <p:regular r:id="rId28"/>
      <p:bold r:id="rId29"/>
      <p:italic r:id="rId30"/>
      <p:boldItalic r:id="rId31"/>
    </p:embeddedFont>
    <p:embeddedFont>
      <p:font typeface="新宋体" panose="02010609030101010101" pitchFamily="49" charset="-122"/>
      <p:regular r:id="rId32"/>
    </p:embeddedFont>
  </p:embeddedFontLst>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8F9FD"/>
    <a:srgbClr val="33345A"/>
    <a:srgbClr val="FAAB2C"/>
    <a:srgbClr val="DDDDDD"/>
    <a:srgbClr val="1B449C"/>
    <a:srgbClr val="DCDCDC"/>
    <a:srgbClr val="F0F0F0"/>
    <a:srgbClr val="E6E6E6"/>
    <a:srgbClr val="C8C8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6" autoAdjust="0"/>
    <p:restoredTop sz="77131" autoAdjust="0"/>
  </p:normalViewPr>
  <p:slideViewPr>
    <p:cSldViewPr snapToGrid="0">
      <p:cViewPr varScale="1">
        <p:scale>
          <a:sx n="51" d="100"/>
          <a:sy n="51" d="100"/>
        </p:scale>
        <p:origin x="1104" y="44"/>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cs typeface="思源黑体 CN Medium" panose="020B06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思源黑体 CN Medium" panose="020B0600000000000000" charset="-122"/>
              </a:rPr>
              <a:t>2022/6/8</a:t>
            </a:fld>
            <a:endParaRPr lang="zh-CN" altLang="en-US">
              <a:cs typeface="思源黑体 CN Medium" panose="020B06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cs typeface="思源黑体 CN Medium" panose="020B06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思源黑体 CN Medium" panose="020B0600000000000000" charset="-122"/>
              </a:rPr>
              <a:t>‹#›</a:t>
            </a:fld>
            <a:endParaRPr lang="zh-CN" altLang="en-US">
              <a:cs typeface="思源黑体 CN Medium" panose="020B0600000000000000"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cs typeface="思源黑体 CN Medium" panose="020B06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cs typeface="思源黑体 CN Medium" panose="020B0600000000000000" charset="-122"/>
              </a:defRPr>
            </a:lvl1pPr>
          </a:lstStyle>
          <a:p>
            <a:fld id="{D2A48B96-639E-45A3-A0BA-2464DFDB1FAA}" type="datetimeFigureOut">
              <a:rPr lang="zh-CN" altLang="en-US" smtClean="0"/>
              <a:t>2022/6/8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cs typeface="思源黑体 CN Medium" panose="020B06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cs typeface="思源黑体 CN Medium" panose="020B0600000000000000" charset="-122"/>
              </a:defRPr>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思源黑体 CN Medium" panose="020B0600000000000000" charset="-122"/>
      </a:defRPr>
    </a:lvl1pPr>
    <a:lvl2pPr marL="457200" algn="l" defTabSz="914400" rtl="0" eaLnBrk="1" latinLnBrk="0" hangingPunct="1">
      <a:defRPr sz="1200" kern="1200">
        <a:solidFill>
          <a:schemeClr val="tx1"/>
        </a:solidFill>
        <a:latin typeface="+mn-lt"/>
        <a:ea typeface="+mn-ea"/>
        <a:cs typeface="思源黑体 CN Medium" panose="020B0600000000000000" charset="-122"/>
      </a:defRPr>
    </a:lvl2pPr>
    <a:lvl3pPr marL="914400" algn="l" defTabSz="914400" rtl="0" eaLnBrk="1" latinLnBrk="0" hangingPunct="1">
      <a:defRPr sz="1200" kern="1200">
        <a:solidFill>
          <a:schemeClr val="tx1"/>
        </a:solidFill>
        <a:latin typeface="+mn-lt"/>
        <a:ea typeface="+mn-ea"/>
        <a:cs typeface="思源黑体 CN Medium" panose="020B0600000000000000" charset="-122"/>
      </a:defRPr>
    </a:lvl3pPr>
    <a:lvl4pPr marL="1371600" algn="l" defTabSz="914400" rtl="0" eaLnBrk="1" latinLnBrk="0" hangingPunct="1">
      <a:defRPr sz="1200" kern="1200">
        <a:solidFill>
          <a:schemeClr val="tx1"/>
        </a:solidFill>
        <a:latin typeface="+mn-lt"/>
        <a:ea typeface="+mn-ea"/>
        <a:cs typeface="思源黑体 CN Medium" panose="020B0600000000000000" charset="-122"/>
      </a:defRPr>
    </a:lvl4pPr>
    <a:lvl5pPr marL="1828800" algn="l" defTabSz="914400" rtl="0" eaLnBrk="1" latinLnBrk="0" hangingPunct="1">
      <a:defRPr sz="1200" kern="1200">
        <a:solidFill>
          <a:schemeClr val="tx1"/>
        </a:solidFill>
        <a:latin typeface="+mn-lt"/>
        <a:ea typeface="+mn-ea"/>
        <a:cs typeface="思源黑体 CN Medium" panose="020B06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31857793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600" dirty="0"/>
              <a:t>开发方：啊对对队团队</a:t>
            </a:r>
            <a:r>
              <a:rPr lang="en-US" altLang="zh-CN" sz="1600" dirty="0"/>
              <a:t>   </a:t>
            </a:r>
            <a:r>
              <a:rPr lang="zh-CN" altLang="en-US" sz="1600" dirty="0"/>
              <a:t>用户：微信用户   </a:t>
            </a:r>
            <a:r>
              <a:rPr lang="en-US" altLang="zh-CN" sz="1600" dirty="0"/>
              <a:t>WCBR</a:t>
            </a:r>
            <a:r>
              <a:rPr lang="zh-CN" altLang="en-US" sz="1600" dirty="0"/>
              <a:t>：微信生日提醒系统   文软：文华软件技术有限公司</a:t>
            </a:r>
            <a:r>
              <a:rPr lang="en-US" altLang="zh-CN" sz="1600" dirty="0"/>
              <a:t>	</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1226678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t>系统用例图：一个参与者，九个实例，群组包含四个实例，建立群组</a:t>
            </a:r>
            <a:r>
              <a:rPr lang="en-US" altLang="zh-CN" sz="1200" dirty="0"/>
              <a:t>…..,</a:t>
            </a:r>
            <a:r>
              <a:rPr lang="zh-CN" altLang="en-US" sz="1200" dirty="0"/>
              <a:t>消息推送到群组或特别关心</a:t>
            </a:r>
            <a:endParaRPr lang="en-US" altLang="zh-CN" sz="1200" dirty="0"/>
          </a:p>
          <a:p>
            <a:r>
              <a:rPr lang="zh-CN" altLang="en-US" sz="1200" dirty="0"/>
              <a:t>状态图：一共有五个状态，一个初态一个终态，还有群组管理员</a:t>
            </a:r>
            <a:r>
              <a:rPr lang="en-US" altLang="zh-CN" sz="1200" dirty="0"/>
              <a:t>…...,</a:t>
            </a:r>
            <a:r>
              <a:rPr lang="zh-CN" altLang="en-US" sz="1200" dirty="0"/>
              <a:t>开始出发有两个事件，建立群组成为群组管理员，进入群组成员群组成员，管理员和成员都在生日前</a:t>
            </a:r>
            <a:r>
              <a:rPr lang="en-US" altLang="zh-CN" sz="1200" dirty="0"/>
              <a:t>7</a:t>
            </a:r>
            <a:r>
              <a:rPr lang="zh-CN" altLang="en-US" sz="1200" dirty="0"/>
              <a:t>天时到达状态生日即将到来，后过生日结束事件，经历管理员解散或成员退出群组事件后到达终态</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4198693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类图：有三个类，中间都是各类的属性，用户类与群组类是聚合关系，群组类是整体，用户类是部分，群组类包含用户类，用户类与特别关系类也是聚合关系，用户类包含特别关系类</a:t>
            </a:r>
            <a:endParaRPr lang="en-US" altLang="zh-CN" dirty="0"/>
          </a:p>
          <a:p>
            <a:r>
              <a:rPr lang="zh-CN" altLang="en-US" dirty="0"/>
              <a:t>核心模块顺序图：五个对象元素，（纵向虚线：生命线，其上的矩形，叫激活，表示一个对象执行一个动作所经历的时间段；实心实线箭头：同步消息，虚线：返回同步消息）</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669285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2646907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7" Type="http://schemas.openxmlformats.org/officeDocument/2006/relationships/image" Target="../media/image1.jpe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2022/6/8</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2022/6/8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lvl1pPr marL="228600" indent="-22860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2022/6/8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思源黑体 CN Medium" panose="020B0600000000000000" charset="-122"/>
                <a:ea typeface="思源黑体 CN Medium" panose="020B0600000000000000" charset="-122"/>
                <a:cs typeface="思源黑体 CN Medium" panose="020B0600000000000000" charset="-122"/>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5pPr>
            <a:lvl6pPr marL="2286000" indent="0">
              <a:buNone/>
              <a:defRPr/>
            </a:lvl6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2022/6/8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pic>
        <p:nvPicPr>
          <p:cNvPr id="28" name="图片 27" descr="C:\Users\Administrator\Desktop\3.jpg3"/>
          <p:cNvPicPr>
            <a:picLocks noChangeAspect="1"/>
          </p:cNvPicPr>
          <p:nvPr userDrawn="1"/>
        </p:nvPicPr>
        <p:blipFill>
          <a:blip r:embed="rId7"/>
          <a:srcRect/>
          <a:stretch>
            <a:fillRect/>
          </a:stretch>
        </p:blipFill>
        <p:spPr>
          <a:xfrm>
            <a:off x="0" y="0"/>
            <a:ext cx="12192000" cy="6858000"/>
          </a:xfrm>
          <a:prstGeom prst="rect">
            <a:avLst/>
          </a:prstGeom>
        </p:spPr>
      </p:pic>
      <p:sp>
        <p:nvSpPr>
          <p:cNvPr id="7" name="矩形 6"/>
          <p:cNvSpPr/>
          <p:nvPr userDrawn="1"/>
        </p:nvSpPr>
        <p:spPr>
          <a:xfrm>
            <a:off x="193675" y="174943"/>
            <a:ext cx="11804650" cy="6508115"/>
          </a:xfrm>
          <a:prstGeom prst="rect">
            <a:avLst/>
          </a:prstGeom>
          <a:solidFill>
            <a:schemeClr val="bg1"/>
          </a:solidFill>
          <a:ln>
            <a:solidFill>
              <a:srgbClr val="FAAB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2022/6/8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latin typeface="思源黑体 CN Medium" panose="020B0600000000000000" charset="-122"/>
                <a:ea typeface="思源黑体 CN Medium" panose="020B0600000000000000" charset="-122"/>
              </a:defRPr>
            </a:lvl1pPr>
            <a:lvl2pPr marL="685800" indent="-22860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latin typeface="思源黑体 CN Medium" panose="020B0600000000000000" charset="-122"/>
                <a:ea typeface="思源黑体 CN Medium" panose="020B0600000000000000" charset="-122"/>
              </a:defRPr>
            </a:lvl2pPr>
            <a:lvl3pPr marL="1143000" indent="-228600" eaLnBrk="1" fontAlgn="auto" latinLnBrk="0" hangingPunct="1">
              <a:lnSpc>
                <a:spcPct val="120000"/>
              </a:lnSpc>
              <a:buFont typeface="Arial" panose="020B0604020202020204" pitchFamily="34" charset="0"/>
              <a:buChar char="●"/>
              <a:defRPr sz="1600" u="none" strike="noStrike" kern="1200" cap="none" spc="150" normalizeH="0" baseline="0">
                <a:solidFill>
                  <a:schemeClr val="tx1">
                    <a:lumMod val="65000"/>
                    <a:lumOff val="35000"/>
                  </a:schemeClr>
                </a:solidFill>
                <a:latin typeface="思源黑体 CN Medium" panose="020B0600000000000000" charset="-122"/>
                <a:ea typeface="思源黑体 CN Medium" panose="020B0600000000000000" charset="-122"/>
              </a:defRPr>
            </a:lvl3pPr>
            <a:lvl4pPr marL="1600200" indent="-228600" eaLnBrk="1" fontAlgn="auto" latinLnBrk="0" hangingPunct="1">
              <a:lnSpc>
                <a:spcPct val="120000"/>
              </a:lnSpc>
              <a:buFont typeface="Wingdings" panose="05000000000000000000" charset="0"/>
              <a:buChar char=""/>
              <a:defRPr sz="1400" u="none" strike="noStrike" kern="1200" cap="none" spc="150" normalizeH="0" baseline="0">
                <a:solidFill>
                  <a:schemeClr val="tx1">
                    <a:lumMod val="65000"/>
                    <a:lumOff val="35000"/>
                  </a:schemeClr>
                </a:solidFill>
                <a:latin typeface="思源黑体 CN Medium" panose="020B0600000000000000" charset="-122"/>
                <a:ea typeface="思源黑体 CN Medium" panose="020B0600000000000000" charset="-122"/>
              </a:defRPr>
            </a:lvl4pPr>
            <a:lvl5pPr eaLnBrk="1" fontAlgn="auto" latinLnBrk="0" hangingPunct="1">
              <a:lnSpc>
                <a:spcPct val="120000"/>
              </a:lnSpc>
              <a:defRPr sz="1400" u="none" strike="noStrike" kern="1200" cap="none" spc="150" normalizeH="0">
                <a:solidFill>
                  <a:schemeClr val="tx1">
                    <a:lumMod val="65000"/>
                    <a:lumOff val="35000"/>
                  </a:schemeClr>
                </a:solidFill>
                <a:latin typeface="思源黑体 CN Medium" panose="020B0600000000000000"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2022/6/8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思源黑体 CN Medium" panose="020B0600000000000000" charset="-122"/>
                <a:ea typeface="思源黑体 CN Medium" panose="020B0600000000000000"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2022/6/8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2022/6/8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FFFFFF"/>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2022/6/8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rgbClr val="FFFFFF"/>
        </a:solidFill>
        <a:effectLst/>
      </p:bgPr>
    </p:bg>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2022/6/8</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rgbClr val="FFFFFF"/>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思源黑体 CN Medium" panose="020B0600000000000000" charset="-122"/>
                <a:ea typeface="思源黑体 CN Medium" panose="020B0600000000000000" charset="-122"/>
                <a:cs typeface="思源黑体 CN Medium" panose="020B0600000000000000" charset="-122"/>
                <a:sym typeface="+mn-ea"/>
              </a:defRPr>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685800" indent="-22860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1143000" indent="-22860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600200" indent="-22860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2057400" indent="-22860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2022/6/8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思源黑体 CN Medium" panose="020B0600000000000000" charset="-122"/>
                <a:ea typeface="思源黑体 CN Medium" panose="020B0600000000000000" charset="-122"/>
                <a:cs typeface="思源黑体 CN Medium" panose="020B0600000000000000" charset="-122"/>
              </a:defRPr>
            </a:lvl1pPr>
          </a:lstStyle>
          <a:p>
            <a:fld id="{760FBDFE-C587-4B4C-A407-44438C67B59E}" type="datetimeFigureOut">
              <a:rPr lang="zh-CN" altLang="en-US" smtClean="0"/>
              <a:t>2022/6/8</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思源黑体 CN Medium" panose="020B0600000000000000" charset="-122"/>
                <a:ea typeface="思源黑体 CN Medium" panose="020B0600000000000000" charset="-122"/>
                <a:cs typeface="思源黑体 CN Medium" panose="020B0600000000000000" charset="-122"/>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思源黑体 CN Medium" panose="020B0600000000000000" charset="-122"/>
                <a:ea typeface="思源黑体 CN Medium" panose="020B0600000000000000" charset="-122"/>
                <a:cs typeface="思源黑体 CN Medium" panose="020B0600000000000000" charset="-122"/>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思源黑体 CN Medium" panose="020B0600000000000000" charset="-122"/>
          <a:ea typeface="思源黑体 CN Medium" panose="020B0600000000000000" charset="-122"/>
          <a:cs typeface="思源黑体 CN Medium" panose="020B0600000000000000" charset="-122"/>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思源黑体 CN Medium" panose="020B0600000000000000" charset="-122"/>
          <a:ea typeface="思源黑体 CN Medium" panose="020B0600000000000000" charset="-122"/>
          <a:cs typeface="思源黑体 CN Medium" panose="020B0600000000000000"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5.xml"/><Relationship Id="rId1" Type="http://schemas.openxmlformats.org/officeDocument/2006/relationships/tags" Target="../tags/tag64.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74.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75.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76.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8.xml"/><Relationship Id="rId1" Type="http://schemas.openxmlformats.org/officeDocument/2006/relationships/tags" Target="../tags/tag77.xml"/><Relationship Id="rId4"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79.xml"/><Relationship Id="rId6" Type="http://schemas.openxmlformats.org/officeDocument/2006/relationships/image" Target="NULL" TargetMode="Externa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81.xml"/><Relationship Id="rId1" Type="http://schemas.openxmlformats.org/officeDocument/2006/relationships/tags" Target="../tags/tag80.xml"/><Relationship Id="rId4" Type="http://schemas.openxmlformats.org/officeDocument/2006/relationships/image" Target="../media/image1.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85.xml"/><Relationship Id="rId1" Type="http://schemas.openxmlformats.org/officeDocument/2006/relationships/tags" Target="../tags/tag84.xml"/><Relationship Id="rId4" Type="http://schemas.openxmlformats.org/officeDocument/2006/relationships/image" Target="../media/image1.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7.xml"/><Relationship Id="rId1" Type="http://schemas.openxmlformats.org/officeDocument/2006/relationships/tags" Target="../tags/tag66.xml"/><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87.xml"/><Relationship Id="rId1" Type="http://schemas.openxmlformats.org/officeDocument/2006/relationships/tags" Target="../tags/tag86.xml"/><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9.xml"/><Relationship Id="rId1" Type="http://schemas.openxmlformats.org/officeDocument/2006/relationships/tags" Target="../tags/tag68.xml"/><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70.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2192635" cy="6857365"/>
          </a:xfrm>
          <a:prstGeom prst="rect">
            <a:avLst/>
          </a:prstGeom>
          <a:solidFill>
            <a:srgbClr val="F8F9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pic>
        <p:nvPicPr>
          <p:cNvPr id="28" name="图片 27" descr="C:\Users\Administrator\Desktop\3.jpg3"/>
          <p:cNvPicPr>
            <a:picLocks noChangeAspect="1"/>
          </p:cNvPicPr>
          <p:nvPr/>
        </p:nvPicPr>
        <p:blipFill>
          <a:blip r:embed="rId4"/>
          <a:srcRect/>
          <a:stretch>
            <a:fillRect/>
          </a:stretch>
        </p:blipFill>
        <p:spPr>
          <a:xfrm>
            <a:off x="0" y="0"/>
            <a:ext cx="12192000" cy="6858000"/>
          </a:xfrm>
          <a:prstGeom prst="rect">
            <a:avLst/>
          </a:prstGeom>
        </p:spPr>
      </p:pic>
      <p:sp>
        <p:nvSpPr>
          <p:cNvPr id="15" name="任意多边形 14"/>
          <p:cNvSpPr/>
          <p:nvPr/>
        </p:nvSpPr>
        <p:spPr>
          <a:xfrm>
            <a:off x="531495" y="569595"/>
            <a:ext cx="11142980" cy="5761990"/>
          </a:xfrm>
          <a:custGeom>
            <a:avLst/>
            <a:gdLst/>
            <a:ahLst/>
            <a:cxnLst>
              <a:cxn ang="3">
                <a:pos x="hc" y="t"/>
              </a:cxn>
              <a:cxn ang="cd2">
                <a:pos x="l" y="vc"/>
              </a:cxn>
              <a:cxn ang="cd4">
                <a:pos x="hc" y="b"/>
              </a:cxn>
              <a:cxn ang="0">
                <a:pos x="r" y="vc"/>
              </a:cxn>
            </a:cxnLst>
            <a:rect l="l" t="t" r="r" b="b"/>
            <a:pathLst>
              <a:path w="17548" h="9074">
                <a:moveTo>
                  <a:pt x="2770" y="0"/>
                </a:moveTo>
                <a:lnTo>
                  <a:pt x="17548" y="0"/>
                </a:lnTo>
                <a:lnTo>
                  <a:pt x="17548" y="6116"/>
                </a:lnTo>
                <a:lnTo>
                  <a:pt x="14590" y="9074"/>
                </a:lnTo>
                <a:lnTo>
                  <a:pt x="0" y="9074"/>
                </a:lnTo>
                <a:lnTo>
                  <a:pt x="0" y="2770"/>
                </a:lnTo>
                <a:lnTo>
                  <a:pt x="277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cs typeface="思源黑体 CN Medium" panose="020B0600000000000000" charset="-122"/>
            </a:endParaRPr>
          </a:p>
        </p:txBody>
      </p:sp>
      <p:sp>
        <p:nvSpPr>
          <p:cNvPr id="13" name="任意多边形 12"/>
          <p:cNvSpPr/>
          <p:nvPr/>
        </p:nvSpPr>
        <p:spPr>
          <a:xfrm rot="2700000">
            <a:off x="1464687" y="-199795"/>
            <a:ext cx="377685" cy="2823229"/>
          </a:xfrm>
          <a:custGeom>
            <a:avLst/>
            <a:gdLst/>
            <a:ahLst/>
            <a:cxnLst>
              <a:cxn ang="3">
                <a:pos x="hc" y="t"/>
              </a:cxn>
              <a:cxn ang="cd2">
                <a:pos x="l" y="vc"/>
              </a:cxn>
              <a:cxn ang="cd4">
                <a:pos x="hc" y="b"/>
              </a:cxn>
              <a:cxn ang="0">
                <a:pos x="r" y="vc"/>
              </a:cxn>
            </a:cxnLst>
            <a:rect l="l" t="t" r="r" b="b"/>
            <a:pathLst>
              <a:path w="595" h="4446">
                <a:moveTo>
                  <a:pt x="0" y="0"/>
                </a:moveTo>
                <a:lnTo>
                  <a:pt x="20" y="0"/>
                </a:lnTo>
                <a:lnTo>
                  <a:pt x="0" y="20"/>
                </a:lnTo>
                <a:lnTo>
                  <a:pt x="0" y="0"/>
                </a:lnTo>
                <a:close/>
                <a:moveTo>
                  <a:pt x="595" y="3851"/>
                </a:moveTo>
                <a:lnTo>
                  <a:pt x="0" y="4446"/>
                </a:lnTo>
                <a:lnTo>
                  <a:pt x="0" y="1823"/>
                </a:lnTo>
                <a:lnTo>
                  <a:pt x="595" y="1228"/>
                </a:lnTo>
                <a:lnTo>
                  <a:pt x="595" y="3851"/>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9" name="任意多边形 8"/>
          <p:cNvSpPr/>
          <p:nvPr/>
        </p:nvSpPr>
        <p:spPr>
          <a:xfrm rot="2700000">
            <a:off x="1058679" y="1099166"/>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1" name="任意多边形 10"/>
          <p:cNvSpPr/>
          <p:nvPr/>
        </p:nvSpPr>
        <p:spPr>
          <a:xfrm rot="2700000">
            <a:off x="1865584" y="-104639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74" name="副标题 73"/>
          <p:cNvSpPr>
            <a:spLocks noGrp="1"/>
          </p:cNvSpPr>
          <p:nvPr>
            <p:ph type="subTitle" idx="1"/>
            <p:custDataLst>
              <p:tags r:id="rId2"/>
            </p:custDataLst>
          </p:nvPr>
        </p:nvSpPr>
        <p:spPr>
          <a:xfrm>
            <a:off x="0" y="2261235"/>
            <a:ext cx="12192635" cy="840740"/>
          </a:xfrm>
        </p:spPr>
        <p:txBody>
          <a:bodyPr>
            <a:noAutofit/>
          </a:bodyPr>
          <a:lstStyle/>
          <a:p>
            <a:pPr marL="0" indent="0" algn="ctr">
              <a:lnSpc>
                <a:spcPct val="100000"/>
              </a:lnSpc>
              <a:buNone/>
            </a:pPr>
            <a:r>
              <a:rPr lang="zh-CN" altLang="en-US" sz="5000" dirty="0">
                <a:solidFill>
                  <a:srgbClr val="33345A"/>
                </a:solidFill>
                <a:latin typeface="思源黑体 CN Bold" panose="020B0800000000000000" pitchFamily="34" charset="-122"/>
                <a:ea typeface="思源黑体 CN Bold" panose="020B0800000000000000" pitchFamily="34" charset="-122"/>
                <a:cs typeface="汉仪雅酷黑 95W" panose="020B0A04020202020204" charset="-122"/>
              </a:rPr>
              <a:t>微信生日提醒小程序</a:t>
            </a:r>
            <a:endParaRPr lang="en-US" altLang="zh-CN" sz="5000" dirty="0">
              <a:solidFill>
                <a:srgbClr val="33345A"/>
              </a:solidFill>
              <a:latin typeface="思源黑体 CN Bold" panose="020B0800000000000000" pitchFamily="34" charset="-122"/>
              <a:ea typeface="思源黑体 CN Bold" panose="020B0800000000000000" pitchFamily="34" charset="-122"/>
              <a:cs typeface="汉仪雅酷黑 95W" panose="020B0A04020202020204" charset="-122"/>
            </a:endParaRPr>
          </a:p>
          <a:p>
            <a:pPr marL="0" indent="0" algn="ctr">
              <a:lnSpc>
                <a:spcPct val="100000"/>
              </a:lnSpc>
              <a:buNone/>
            </a:pPr>
            <a:r>
              <a:rPr lang="zh-CN" altLang="en-US" sz="5000" dirty="0">
                <a:solidFill>
                  <a:srgbClr val="33345A"/>
                </a:solidFill>
                <a:latin typeface="思源黑体 CN Bold" panose="020B0800000000000000" pitchFamily="34" charset="-122"/>
                <a:ea typeface="思源黑体 CN Bold" panose="020B0800000000000000" pitchFamily="34" charset="-122"/>
                <a:cs typeface="汉仪雅酷黑 95W" panose="020B0A04020202020204" charset="-122"/>
              </a:rPr>
              <a:t>工作汇报</a:t>
            </a:r>
            <a:endParaRPr lang="en-US" altLang="zh-CN" sz="5000" dirty="0">
              <a:solidFill>
                <a:srgbClr val="33345A"/>
              </a:solidFill>
              <a:latin typeface="思源黑体 CN Bold" panose="020B0800000000000000" pitchFamily="34" charset="-122"/>
              <a:ea typeface="思源黑体 CN Bold" panose="020B0800000000000000" pitchFamily="34" charset="-122"/>
              <a:cs typeface="汉仪雅酷黑 95W" panose="020B0A04020202020204" charset="-122"/>
            </a:endParaRPr>
          </a:p>
          <a:p>
            <a:pPr marL="0" indent="0" algn="ctr">
              <a:lnSpc>
                <a:spcPct val="100000"/>
              </a:lnSpc>
              <a:buNone/>
            </a:pPr>
            <a:r>
              <a:rPr lang="en-US" altLang="zh-CN" sz="5000" dirty="0">
                <a:solidFill>
                  <a:srgbClr val="33345A"/>
                </a:solidFill>
                <a:latin typeface="思源黑体 CN Bold" panose="020B0800000000000000" pitchFamily="34" charset="-122"/>
                <a:ea typeface="思源黑体 CN Bold" panose="020B0800000000000000" pitchFamily="34" charset="-122"/>
                <a:cs typeface="汉仪雅酷黑 95W" panose="020B0A04020202020204" charset="-122"/>
              </a:rPr>
              <a:t>	                                   </a:t>
            </a:r>
            <a:r>
              <a:rPr lang="en-US" altLang="zh-CN" sz="1800" dirty="0">
                <a:solidFill>
                  <a:srgbClr val="33345A"/>
                </a:solidFill>
                <a:latin typeface="思源黑体 CN Bold" panose="020B0800000000000000" pitchFamily="34" charset="-122"/>
                <a:ea typeface="思源黑体 CN Bold" panose="020B0800000000000000" pitchFamily="34" charset="-122"/>
                <a:cs typeface="汉仪雅酷黑 95W" panose="020B0A04020202020204" charset="-122"/>
              </a:rPr>
              <a:t>---</a:t>
            </a:r>
            <a:r>
              <a:rPr lang="zh-CN" altLang="en-US" sz="1800" dirty="0">
                <a:solidFill>
                  <a:srgbClr val="33345A"/>
                </a:solidFill>
                <a:latin typeface="思源黑体 CN Bold" panose="020B0800000000000000" pitchFamily="34" charset="-122"/>
                <a:ea typeface="思源黑体 CN Bold" panose="020B0800000000000000" pitchFamily="34" charset="-122"/>
                <a:cs typeface="汉仪雅酷黑 95W" panose="020B0A04020202020204" charset="-122"/>
              </a:rPr>
              <a:t>啊对对队</a:t>
            </a:r>
          </a:p>
        </p:txBody>
      </p:sp>
      <p:grpSp>
        <p:nvGrpSpPr>
          <p:cNvPr id="75" name="组合 74"/>
          <p:cNvGrpSpPr/>
          <p:nvPr/>
        </p:nvGrpSpPr>
        <p:grpSpPr>
          <a:xfrm>
            <a:off x="8736097" y="4814321"/>
            <a:ext cx="1569720" cy="321945"/>
            <a:chOff x="5802" y="6947"/>
            <a:chExt cx="2472" cy="507"/>
          </a:xfrm>
        </p:grpSpPr>
        <p:sp>
          <p:nvSpPr>
            <p:cNvPr id="76" name="圆角矩形 75"/>
            <p:cNvSpPr/>
            <p:nvPr/>
          </p:nvSpPr>
          <p:spPr>
            <a:xfrm>
              <a:off x="5802" y="6947"/>
              <a:ext cx="2472" cy="507"/>
            </a:xfrm>
            <a:prstGeom prst="roundRect">
              <a:avLst>
                <a:gd name="adj" fmla="val 50000"/>
              </a:avLst>
            </a:pr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77" name="文本框 76"/>
            <p:cNvSpPr txBox="1"/>
            <p:nvPr/>
          </p:nvSpPr>
          <p:spPr>
            <a:xfrm>
              <a:off x="6176" y="6971"/>
              <a:ext cx="1728" cy="434"/>
            </a:xfrm>
            <a:prstGeom prst="rect">
              <a:avLst/>
            </a:prstGeom>
            <a:noFill/>
          </p:spPr>
          <p:txBody>
            <a:bodyPr wrap="none" rtlCol="0">
              <a:spAutoFit/>
            </a:bodyPr>
            <a:lstStyle/>
            <a:p>
              <a:pPr algn="ctr"/>
              <a:r>
                <a:rPr lang="zh-CN" altLang="en-US" sz="1200" dirty="0">
                  <a:solidFill>
                    <a:schemeClr val="bg1"/>
                  </a:solidFill>
                  <a:latin typeface="+mj-ea"/>
                  <a:ea typeface="+mj-ea"/>
                  <a:cs typeface="思源黑体 CN Medium" panose="020B0600000000000000" charset="-122"/>
                </a:rPr>
                <a:t>汇报人：陈佳</a:t>
              </a:r>
            </a:p>
          </p:txBody>
        </p:sp>
      </p:grpSp>
      <p:sp>
        <p:nvSpPr>
          <p:cNvPr id="5" name="任意多边形 4"/>
          <p:cNvSpPr/>
          <p:nvPr/>
        </p:nvSpPr>
        <p:spPr>
          <a:xfrm rot="2700000">
            <a:off x="954176" y="-7988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4" name="任意多边形 23"/>
          <p:cNvSpPr/>
          <p:nvPr/>
        </p:nvSpPr>
        <p:spPr>
          <a:xfrm rot="2700000">
            <a:off x="10667636" y="4359613"/>
            <a:ext cx="377685" cy="2043444"/>
          </a:xfrm>
          <a:custGeom>
            <a:avLst/>
            <a:gdLst/>
            <a:ahLst/>
            <a:cxnLst>
              <a:cxn ang="3">
                <a:pos x="hc" y="t"/>
              </a:cxn>
              <a:cxn ang="cd2">
                <a:pos x="l" y="vc"/>
              </a:cxn>
              <a:cxn ang="cd4">
                <a:pos x="hc" y="b"/>
              </a:cxn>
              <a:cxn ang="0">
                <a:pos x="r" y="vc"/>
              </a:cxn>
            </a:cxnLst>
            <a:rect l="l" t="t" r="r" b="b"/>
            <a:pathLst>
              <a:path w="595" h="3218">
                <a:moveTo>
                  <a:pt x="595" y="2623"/>
                </a:moveTo>
                <a:lnTo>
                  <a:pt x="0" y="3218"/>
                </a:lnTo>
                <a:lnTo>
                  <a:pt x="0" y="595"/>
                </a:lnTo>
                <a:lnTo>
                  <a:pt x="595" y="0"/>
                </a:lnTo>
                <a:lnTo>
                  <a:pt x="595" y="2623"/>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4" name="任意多边形 13"/>
          <p:cNvSpPr/>
          <p:nvPr/>
        </p:nvSpPr>
        <p:spPr>
          <a:xfrm rot="2700000" flipH="1" flipV="1">
            <a:off x="9841184" y="508517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2" name="任意多边形 11"/>
          <p:cNvSpPr/>
          <p:nvPr/>
        </p:nvSpPr>
        <p:spPr>
          <a:xfrm rot="2700000">
            <a:off x="10890656" y="492773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1" name="任意多边形 20"/>
          <p:cNvSpPr/>
          <p:nvPr/>
        </p:nvSpPr>
        <p:spPr>
          <a:xfrm rot="2700000">
            <a:off x="10778624" y="4053821"/>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cxnSp>
        <p:nvCxnSpPr>
          <p:cNvPr id="31" name="直接连接符 30"/>
          <p:cNvCxnSpPr/>
          <p:nvPr/>
        </p:nvCxnSpPr>
        <p:spPr>
          <a:xfrm>
            <a:off x="2252345" y="569595"/>
            <a:ext cx="9432000" cy="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1680825" y="570865"/>
            <a:ext cx="0" cy="382524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27685" y="6323965"/>
            <a:ext cx="9288000" cy="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31495" y="2434590"/>
            <a:ext cx="0" cy="388800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422910"/>
            <a:ext cx="12192000" cy="521970"/>
          </a:xfrm>
          <a:prstGeom prst="rect">
            <a:avLst/>
          </a:prstGeom>
          <a:noFill/>
        </p:spPr>
        <p:txBody>
          <a:bodyPr wrap="square" rtlCol="0">
            <a:spAutoFit/>
          </a:bodyPr>
          <a:lstStyle/>
          <a:p>
            <a:pPr algn="ctr"/>
            <a:r>
              <a:rPr lang="zh-CN" altLang="en-US" sz="2800" dirty="0">
                <a:latin typeface="思源黑体 CN Bold" panose="020B0800000000000000" pitchFamily="34" charset="-122"/>
                <a:ea typeface="思源黑体 CN Bold" panose="020B0800000000000000" pitchFamily="34" charset="-122"/>
                <a:cs typeface="OPPOSans R" panose="00020600040101010101" charset="-122"/>
                <a:sym typeface="+mn-ea"/>
              </a:rPr>
              <a:t>项目</a:t>
            </a:r>
            <a:r>
              <a:rPr lang="en-US" altLang="zh-CN" sz="2800" dirty="0">
                <a:latin typeface="思源黑体 CN Bold" panose="020B0800000000000000" pitchFamily="34" charset="-122"/>
                <a:ea typeface="思源黑体 CN Bold" panose="020B0800000000000000" pitchFamily="34" charset="-122"/>
                <a:cs typeface="OPPOSans R" panose="00020600040101010101" charset="-122"/>
                <a:sym typeface="+mn-ea"/>
              </a:rPr>
              <a:t>UML</a:t>
            </a:r>
            <a:r>
              <a:rPr lang="zh-CN" altLang="en-US" sz="2800" dirty="0">
                <a:latin typeface="思源黑体 CN Bold" panose="020B0800000000000000" pitchFamily="34" charset="-122"/>
                <a:ea typeface="思源黑体 CN Bold" panose="020B0800000000000000" pitchFamily="34" charset="-122"/>
                <a:cs typeface="OPPOSans R" panose="00020600040101010101" charset="-122"/>
                <a:sym typeface="+mn-ea"/>
              </a:rPr>
              <a:t>图</a:t>
            </a: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6" name="矩形 5"/>
          <p:cNvSpPr/>
          <p:nvPr/>
        </p:nvSpPr>
        <p:spPr>
          <a:xfrm>
            <a:off x="1001078" y="1228725"/>
            <a:ext cx="4614545" cy="4648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7" name="矩形 16"/>
          <p:cNvSpPr/>
          <p:nvPr/>
        </p:nvSpPr>
        <p:spPr>
          <a:xfrm>
            <a:off x="6376035" y="1228725"/>
            <a:ext cx="4614545" cy="4648199"/>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39" name="文本框 38"/>
          <p:cNvSpPr txBox="1"/>
          <p:nvPr/>
        </p:nvSpPr>
        <p:spPr>
          <a:xfrm>
            <a:off x="2588577" y="1449333"/>
            <a:ext cx="1440497" cy="369332"/>
          </a:xfrm>
          <a:prstGeom prst="rect">
            <a:avLst/>
          </a:prstGeom>
          <a:noFill/>
        </p:spPr>
        <p:txBody>
          <a:bodyPr wrap="square" rtlCol="0">
            <a:spAutoFit/>
          </a:bodyPr>
          <a:lstStyle/>
          <a:p>
            <a:pPr algn="l"/>
            <a:r>
              <a:rPr lang="zh-CN" altLang="en-US" dirty="0">
                <a:latin typeface="思源黑体 CN Bold" panose="020B0800000000000000" pitchFamily="34" charset="-122"/>
                <a:ea typeface="思源黑体 CN Bold" panose="020B0800000000000000" pitchFamily="34" charset="-122"/>
                <a:cs typeface="思源黑体 CN Medium" panose="020B0600000000000000" charset="-122"/>
              </a:rPr>
              <a:t>系统用例图</a:t>
            </a:r>
          </a:p>
        </p:txBody>
      </p:sp>
      <p:pic>
        <p:nvPicPr>
          <p:cNvPr id="2" name="图片 21"/>
          <p:cNvPicPr>
            <a:picLocks noChangeAspect="1"/>
          </p:cNvPicPr>
          <p:nvPr/>
        </p:nvPicPr>
        <p:blipFill rotWithShape="1">
          <a:blip r:embed="rId4"/>
          <a:srcRect l="9643"/>
          <a:stretch/>
        </p:blipFill>
        <p:spPr>
          <a:xfrm>
            <a:off x="1029714" y="1818665"/>
            <a:ext cx="4585909" cy="4058258"/>
          </a:xfrm>
          <a:prstGeom prst="rect">
            <a:avLst/>
          </a:prstGeom>
          <a:noFill/>
          <a:ln w="9525">
            <a:noFill/>
          </a:ln>
        </p:spPr>
      </p:pic>
      <p:sp>
        <p:nvSpPr>
          <p:cNvPr id="24" name="文本框 23">
            <a:extLst>
              <a:ext uri="{FF2B5EF4-FFF2-40B4-BE49-F238E27FC236}">
                <a16:creationId xmlns:a16="http://schemas.microsoft.com/office/drawing/2014/main" id="{47E5DEBB-DFC7-1AF3-AEA6-A9BDD3AE7817}"/>
              </a:ext>
            </a:extLst>
          </p:cNvPr>
          <p:cNvSpPr txBox="1"/>
          <p:nvPr/>
        </p:nvSpPr>
        <p:spPr>
          <a:xfrm>
            <a:off x="8020367" y="1450365"/>
            <a:ext cx="877163" cy="369332"/>
          </a:xfrm>
          <a:prstGeom prst="rect">
            <a:avLst/>
          </a:prstGeom>
          <a:noFill/>
        </p:spPr>
        <p:txBody>
          <a:bodyPr wrap="none" rtlCol="0">
            <a:spAutoFit/>
          </a:bodyPr>
          <a:lstStyle/>
          <a:p>
            <a:r>
              <a:rPr lang="zh-CN" altLang="en-US" dirty="0">
                <a:latin typeface="思源黑体 CN Bold" panose="020B0800000000000000" pitchFamily="34" charset="-122"/>
                <a:ea typeface="思源黑体 CN Bold" panose="020B0800000000000000" pitchFamily="34" charset="-122"/>
                <a:cs typeface="思源黑体 CN Medium" panose="020B0600000000000000" charset="-122"/>
              </a:rPr>
              <a:t>状态图</a:t>
            </a:r>
          </a:p>
        </p:txBody>
      </p:sp>
      <p:pic>
        <p:nvPicPr>
          <p:cNvPr id="26" name="图片 23">
            <a:extLst>
              <a:ext uri="{FF2B5EF4-FFF2-40B4-BE49-F238E27FC236}">
                <a16:creationId xmlns:a16="http://schemas.microsoft.com/office/drawing/2014/main" id="{FC157141-6C39-73DB-F788-13D4D753BC15}"/>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433307" y="2219218"/>
            <a:ext cx="4500000" cy="2839712"/>
          </a:xfrm>
          <a:prstGeom prst="rect">
            <a:avLst/>
          </a:prstGeom>
          <a:noFill/>
          <a:ln w="9525">
            <a:noFill/>
          </a:ln>
        </p:spPr>
      </p:pic>
    </p:spTree>
    <p:custDataLst>
      <p:tags r:id="rId1"/>
    </p:custDataLst>
    <p:extLst>
      <p:ext uri="{BB962C8B-B14F-4D97-AF65-F5344CB8AC3E}">
        <p14:creationId xmlns:p14="http://schemas.microsoft.com/office/powerpoint/2010/main" val="245573471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789691" y="459105"/>
            <a:ext cx="2667635" cy="521970"/>
          </a:xfrm>
          <a:prstGeom prst="rect">
            <a:avLst/>
          </a:prstGeom>
          <a:noFill/>
        </p:spPr>
        <p:txBody>
          <a:bodyPr wrap="square" rtlCol="0">
            <a:spAutoFit/>
          </a:bodyPr>
          <a:lstStyle/>
          <a:p>
            <a:pPr algn="ctr"/>
            <a:r>
              <a:rPr lang="zh-CN" altLang="en-US" sz="2800" dirty="0">
                <a:latin typeface="思源黑体 CN Bold" panose="020B0800000000000000" pitchFamily="34" charset="-122"/>
                <a:ea typeface="思源黑体 CN Bold" panose="020B0800000000000000" pitchFamily="34" charset="-122"/>
                <a:cs typeface="OPPOSans R" panose="00020600040101010101" charset="-122"/>
                <a:sym typeface="+mn-ea"/>
              </a:rPr>
              <a:t>项目</a:t>
            </a:r>
            <a:r>
              <a:rPr lang="en-US" altLang="zh-CN" sz="2800" dirty="0">
                <a:latin typeface="思源黑体 CN Bold" panose="020B0800000000000000" pitchFamily="34" charset="-122"/>
                <a:ea typeface="思源黑体 CN Bold" panose="020B0800000000000000" pitchFamily="34" charset="-122"/>
                <a:cs typeface="OPPOSans R" panose="00020600040101010101" charset="-122"/>
                <a:sym typeface="+mn-ea"/>
              </a:rPr>
              <a:t>UML</a:t>
            </a:r>
            <a:r>
              <a:rPr lang="zh-CN" altLang="en-US" sz="2800" dirty="0">
                <a:latin typeface="思源黑体 CN Bold" panose="020B0800000000000000" pitchFamily="34" charset="-122"/>
                <a:ea typeface="思源黑体 CN Bold" panose="020B0800000000000000" pitchFamily="34" charset="-122"/>
                <a:cs typeface="OPPOSans R" panose="00020600040101010101" charset="-122"/>
                <a:sym typeface="+mn-ea"/>
              </a:rPr>
              <a:t>图</a:t>
            </a: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6" name="矩形 5"/>
          <p:cNvSpPr/>
          <p:nvPr/>
        </p:nvSpPr>
        <p:spPr>
          <a:xfrm>
            <a:off x="1001078" y="1228725"/>
            <a:ext cx="4614545" cy="4648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7" name="矩形 16"/>
          <p:cNvSpPr/>
          <p:nvPr/>
        </p:nvSpPr>
        <p:spPr>
          <a:xfrm>
            <a:off x="6576379" y="1242061"/>
            <a:ext cx="4614545" cy="4648199"/>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0" name="文本框 9">
            <a:extLst>
              <a:ext uri="{FF2B5EF4-FFF2-40B4-BE49-F238E27FC236}">
                <a16:creationId xmlns:a16="http://schemas.microsoft.com/office/drawing/2014/main" id="{16F047A5-4A42-6C24-1B0C-D3E878993D2C}"/>
              </a:ext>
            </a:extLst>
          </p:cNvPr>
          <p:cNvSpPr txBox="1"/>
          <p:nvPr/>
        </p:nvSpPr>
        <p:spPr>
          <a:xfrm>
            <a:off x="2985135" y="1232226"/>
            <a:ext cx="646430" cy="369570"/>
          </a:xfrm>
          <a:prstGeom prst="rect">
            <a:avLst/>
          </a:prstGeom>
          <a:noFill/>
        </p:spPr>
        <p:txBody>
          <a:bodyPr wrap="none" rtlCol="0">
            <a:spAutoFit/>
          </a:bodyPr>
          <a:lstStyle/>
          <a:p>
            <a:r>
              <a:rPr lang="zh-CN" altLang="en-US" dirty="0">
                <a:latin typeface="思源黑体 CN Bold" panose="020B0800000000000000" pitchFamily="34" charset="-122"/>
                <a:ea typeface="思源黑体 CN Bold" panose="020B0800000000000000" pitchFamily="34" charset="-122"/>
                <a:cs typeface="思源黑体 CN Medium" panose="020B0600000000000000" charset="-122"/>
              </a:rPr>
              <a:t>类图</a:t>
            </a:r>
          </a:p>
        </p:txBody>
      </p:sp>
      <p:pic>
        <p:nvPicPr>
          <p:cNvPr id="11" name="图片 19">
            <a:extLst>
              <a:ext uri="{FF2B5EF4-FFF2-40B4-BE49-F238E27FC236}">
                <a16:creationId xmlns:a16="http://schemas.microsoft.com/office/drawing/2014/main" id="{3BDDE12F-93A4-8B21-9CAC-CEB77B5F0BDC}"/>
              </a:ext>
            </a:extLst>
          </p:cNvPr>
          <p:cNvPicPr>
            <a:picLocks noChangeAspect="1"/>
          </p:cNvPicPr>
          <p:nvPr/>
        </p:nvPicPr>
        <p:blipFill>
          <a:blip r:embed="rId4"/>
          <a:stretch>
            <a:fillRect/>
          </a:stretch>
        </p:blipFill>
        <p:spPr>
          <a:xfrm>
            <a:off x="1058350" y="1941817"/>
            <a:ext cx="4500000" cy="3390472"/>
          </a:xfrm>
          <a:prstGeom prst="rect">
            <a:avLst/>
          </a:prstGeom>
          <a:noFill/>
          <a:ln w="9525">
            <a:noFill/>
          </a:ln>
        </p:spPr>
      </p:pic>
      <p:sp>
        <p:nvSpPr>
          <p:cNvPr id="12" name="文本框 11">
            <a:extLst>
              <a:ext uri="{FF2B5EF4-FFF2-40B4-BE49-F238E27FC236}">
                <a16:creationId xmlns:a16="http://schemas.microsoft.com/office/drawing/2014/main" id="{4005A878-F0A8-9D25-1EC2-9ED1BF478741}"/>
              </a:ext>
            </a:extLst>
          </p:cNvPr>
          <p:cNvSpPr txBox="1"/>
          <p:nvPr/>
        </p:nvSpPr>
        <p:spPr>
          <a:xfrm>
            <a:off x="7992111" y="1242061"/>
            <a:ext cx="1783080" cy="368300"/>
          </a:xfrm>
          <a:prstGeom prst="rect">
            <a:avLst/>
          </a:prstGeom>
          <a:noFill/>
        </p:spPr>
        <p:txBody>
          <a:bodyPr wrap="none" rtlCol="0">
            <a:spAutoFit/>
          </a:bodyPr>
          <a:lstStyle/>
          <a:p>
            <a:pPr algn="l"/>
            <a:r>
              <a:rPr lang="zh-CN" altLang="en-US" dirty="0">
                <a:latin typeface="思源黑体 CN Bold" panose="020B0800000000000000" pitchFamily="34" charset="-122"/>
                <a:ea typeface="思源黑体 CN Bold" panose="020B0800000000000000" pitchFamily="34" charset="-122"/>
                <a:cs typeface="思源黑体 CN Medium" panose="020B0600000000000000" charset="-122"/>
              </a:rPr>
              <a:t>核心模块顺序图</a:t>
            </a:r>
          </a:p>
        </p:txBody>
      </p:sp>
      <p:pic>
        <p:nvPicPr>
          <p:cNvPr id="15" name="Image1">
            <a:extLst>
              <a:ext uri="{FF2B5EF4-FFF2-40B4-BE49-F238E27FC236}">
                <a16:creationId xmlns:a16="http://schemas.microsoft.com/office/drawing/2014/main" id="{C795D9DE-8619-84E0-75B7-881078C6C8DD}"/>
              </a:ext>
            </a:extLst>
          </p:cNvPr>
          <p:cNvPicPr>
            <a:picLocks/>
          </p:cNvPicPr>
          <p:nvPr/>
        </p:nvPicPr>
        <p:blipFill>
          <a:blip r:embed="rId5" cstate="print"/>
          <a:srcRect/>
          <a:stretch/>
        </p:blipFill>
        <p:spPr>
          <a:xfrm>
            <a:off x="6576379" y="1449095"/>
            <a:ext cx="4696601" cy="4557242"/>
          </a:xfrm>
          <a:prstGeom prst="rect">
            <a:avLst/>
          </a:prstGeom>
        </p:spPr>
      </p:pic>
    </p:spTree>
    <p:custDataLst>
      <p:tags r:id="rId1"/>
    </p:custDataLst>
    <p:extLst>
      <p:ext uri="{BB962C8B-B14F-4D97-AF65-F5344CB8AC3E}">
        <p14:creationId xmlns:p14="http://schemas.microsoft.com/office/powerpoint/2010/main" val="18573275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880171" y="659256"/>
            <a:ext cx="2667635" cy="521970"/>
          </a:xfrm>
          <a:prstGeom prst="rect">
            <a:avLst/>
          </a:prstGeom>
          <a:noFill/>
        </p:spPr>
        <p:txBody>
          <a:bodyPr wrap="square" rtlCol="0">
            <a:spAutoFit/>
          </a:bodyPr>
          <a:lstStyle/>
          <a:p>
            <a:pPr algn="ctr"/>
            <a:r>
              <a:rPr lang="zh-CN" altLang="en-US" sz="2800" dirty="0">
                <a:latin typeface="思源黑体 CN Bold" panose="020B0800000000000000" pitchFamily="34" charset="-122"/>
                <a:ea typeface="思源黑体 CN Bold" panose="020B0800000000000000" pitchFamily="34" charset="-122"/>
                <a:cs typeface="OPPOSans R" panose="00020600040101010101" charset="-122"/>
                <a:sym typeface="+mn-ea"/>
              </a:rPr>
              <a:t>系统流程图</a:t>
            </a: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6" name="矩形 5"/>
          <p:cNvSpPr/>
          <p:nvPr/>
        </p:nvSpPr>
        <p:spPr>
          <a:xfrm>
            <a:off x="1001078" y="1228725"/>
            <a:ext cx="4614545" cy="4648200"/>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7" name="矩形 16"/>
          <p:cNvSpPr/>
          <p:nvPr/>
        </p:nvSpPr>
        <p:spPr>
          <a:xfrm>
            <a:off x="6576379" y="1242061"/>
            <a:ext cx="4614545" cy="4648199"/>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pic>
        <p:nvPicPr>
          <p:cNvPr id="11" name="图片 19">
            <a:extLst>
              <a:ext uri="{FF2B5EF4-FFF2-40B4-BE49-F238E27FC236}">
                <a16:creationId xmlns:a16="http://schemas.microsoft.com/office/drawing/2014/main" id="{3BDDE12F-93A4-8B21-9CAC-CEB77B5F0BD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290473" y="1561672"/>
            <a:ext cx="4010992" cy="4067603"/>
          </a:xfrm>
          <a:prstGeom prst="rect">
            <a:avLst/>
          </a:prstGeom>
          <a:noFill/>
          <a:ln w="9525">
            <a:noFill/>
          </a:ln>
        </p:spPr>
      </p:pic>
      <p:pic>
        <p:nvPicPr>
          <p:cNvPr id="13" name="图片 -2147482614">
            <a:extLst>
              <a:ext uri="{FF2B5EF4-FFF2-40B4-BE49-F238E27FC236}">
                <a16:creationId xmlns:a16="http://schemas.microsoft.com/office/drawing/2014/main" id="{15C3C1C6-0C81-7FEE-A7AC-1450BACC614A}"/>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633650" y="1764031"/>
            <a:ext cx="4500000" cy="3549114"/>
          </a:xfrm>
          <a:prstGeom prst="rect">
            <a:avLst/>
          </a:prstGeom>
          <a:noFill/>
          <a:ln w="9525">
            <a:noFill/>
          </a:ln>
        </p:spPr>
      </p:pic>
      <p:sp>
        <p:nvSpPr>
          <p:cNvPr id="14" name="文本框 13">
            <a:extLst>
              <a:ext uri="{FF2B5EF4-FFF2-40B4-BE49-F238E27FC236}">
                <a16:creationId xmlns:a16="http://schemas.microsoft.com/office/drawing/2014/main" id="{044C95E0-8661-E332-080F-E0964D670E9B}"/>
              </a:ext>
            </a:extLst>
          </p:cNvPr>
          <p:cNvSpPr txBox="1"/>
          <p:nvPr/>
        </p:nvSpPr>
        <p:spPr>
          <a:xfrm>
            <a:off x="7457326" y="720091"/>
            <a:ext cx="2667635" cy="521970"/>
          </a:xfrm>
          <a:prstGeom prst="rect">
            <a:avLst/>
          </a:prstGeom>
          <a:noFill/>
        </p:spPr>
        <p:txBody>
          <a:bodyPr wrap="square" rtlCol="0">
            <a:spAutoFit/>
          </a:bodyPr>
          <a:lstStyle/>
          <a:p>
            <a:pPr algn="ctr"/>
            <a:r>
              <a:rPr lang="en-US" altLang="zh-CN" sz="2800" dirty="0">
                <a:latin typeface="思源黑体 CN Bold" panose="020B0800000000000000" pitchFamily="34" charset="-122"/>
                <a:ea typeface="思源黑体 CN Bold" panose="020B0800000000000000" pitchFamily="34" charset="-122"/>
                <a:cs typeface="OPPOSans R" panose="00020600040101010101" charset="-122"/>
                <a:sym typeface="+mn-ea"/>
              </a:rPr>
              <a:t>E-R</a:t>
            </a:r>
            <a:r>
              <a:rPr lang="zh-CN" altLang="en-US" sz="2800" dirty="0">
                <a:latin typeface="思源黑体 CN Bold" panose="020B0800000000000000" pitchFamily="34" charset="-122"/>
                <a:ea typeface="思源黑体 CN Bold" panose="020B0800000000000000" pitchFamily="34" charset="-122"/>
                <a:cs typeface="OPPOSans R" panose="00020600040101010101" charset="-122"/>
                <a:sym typeface="+mn-ea"/>
              </a:rPr>
              <a:t>图</a:t>
            </a:r>
          </a:p>
        </p:txBody>
      </p:sp>
    </p:spTree>
    <p:custDataLst>
      <p:tags r:id="rId1"/>
    </p:custDataLst>
    <p:extLst>
      <p:ext uri="{BB962C8B-B14F-4D97-AF65-F5344CB8AC3E}">
        <p14:creationId xmlns:p14="http://schemas.microsoft.com/office/powerpoint/2010/main" val="31054448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2192635" cy="6857365"/>
          </a:xfrm>
          <a:prstGeom prst="rect">
            <a:avLst/>
          </a:prstGeom>
          <a:solidFill>
            <a:srgbClr val="F8F9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pic>
        <p:nvPicPr>
          <p:cNvPr id="28" name="图片 27" descr="C:\Users\Administrator\Desktop\3.jpg3"/>
          <p:cNvPicPr>
            <a:picLocks noChangeAspect="1"/>
          </p:cNvPicPr>
          <p:nvPr/>
        </p:nvPicPr>
        <p:blipFill>
          <a:blip r:embed="rId4"/>
          <a:srcRect/>
          <a:stretch>
            <a:fillRect/>
          </a:stretch>
        </p:blipFill>
        <p:spPr>
          <a:xfrm>
            <a:off x="0" y="0"/>
            <a:ext cx="12192000" cy="6858000"/>
          </a:xfrm>
          <a:prstGeom prst="rect">
            <a:avLst/>
          </a:prstGeom>
        </p:spPr>
      </p:pic>
      <p:sp>
        <p:nvSpPr>
          <p:cNvPr id="15" name="任意多边形 14"/>
          <p:cNvSpPr/>
          <p:nvPr/>
        </p:nvSpPr>
        <p:spPr>
          <a:xfrm>
            <a:off x="120015" y="646430"/>
            <a:ext cx="11142980" cy="5761990"/>
          </a:xfrm>
          <a:custGeom>
            <a:avLst/>
            <a:gdLst/>
            <a:ahLst/>
            <a:cxnLst>
              <a:cxn ang="3">
                <a:pos x="hc" y="t"/>
              </a:cxn>
              <a:cxn ang="cd2">
                <a:pos x="l" y="vc"/>
              </a:cxn>
              <a:cxn ang="cd4">
                <a:pos x="hc" y="b"/>
              </a:cxn>
              <a:cxn ang="0">
                <a:pos x="r" y="vc"/>
              </a:cxn>
            </a:cxnLst>
            <a:rect l="l" t="t" r="r" b="b"/>
            <a:pathLst>
              <a:path w="17548" h="9074">
                <a:moveTo>
                  <a:pt x="2770" y="0"/>
                </a:moveTo>
                <a:lnTo>
                  <a:pt x="17548" y="0"/>
                </a:lnTo>
                <a:lnTo>
                  <a:pt x="17548" y="6116"/>
                </a:lnTo>
                <a:lnTo>
                  <a:pt x="14590" y="9074"/>
                </a:lnTo>
                <a:lnTo>
                  <a:pt x="0" y="9074"/>
                </a:lnTo>
                <a:lnTo>
                  <a:pt x="0" y="2770"/>
                </a:lnTo>
                <a:lnTo>
                  <a:pt x="277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3" name="任意多边形 12"/>
          <p:cNvSpPr/>
          <p:nvPr/>
        </p:nvSpPr>
        <p:spPr>
          <a:xfrm rot="2700000">
            <a:off x="1464687" y="-199795"/>
            <a:ext cx="377685" cy="2823229"/>
          </a:xfrm>
          <a:custGeom>
            <a:avLst/>
            <a:gdLst/>
            <a:ahLst/>
            <a:cxnLst>
              <a:cxn ang="3">
                <a:pos x="hc" y="t"/>
              </a:cxn>
              <a:cxn ang="cd2">
                <a:pos x="l" y="vc"/>
              </a:cxn>
              <a:cxn ang="cd4">
                <a:pos x="hc" y="b"/>
              </a:cxn>
              <a:cxn ang="0">
                <a:pos x="r" y="vc"/>
              </a:cxn>
            </a:cxnLst>
            <a:rect l="l" t="t" r="r" b="b"/>
            <a:pathLst>
              <a:path w="595" h="4446">
                <a:moveTo>
                  <a:pt x="0" y="0"/>
                </a:moveTo>
                <a:lnTo>
                  <a:pt x="20" y="0"/>
                </a:lnTo>
                <a:lnTo>
                  <a:pt x="0" y="20"/>
                </a:lnTo>
                <a:lnTo>
                  <a:pt x="0" y="0"/>
                </a:lnTo>
                <a:close/>
                <a:moveTo>
                  <a:pt x="595" y="3851"/>
                </a:moveTo>
                <a:lnTo>
                  <a:pt x="0" y="4446"/>
                </a:lnTo>
                <a:lnTo>
                  <a:pt x="0" y="1823"/>
                </a:lnTo>
                <a:lnTo>
                  <a:pt x="595" y="1228"/>
                </a:lnTo>
                <a:lnTo>
                  <a:pt x="595" y="3851"/>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9" name="任意多边形 8"/>
          <p:cNvSpPr/>
          <p:nvPr/>
        </p:nvSpPr>
        <p:spPr>
          <a:xfrm rot="2700000">
            <a:off x="1058679" y="1099166"/>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1" name="任意多边形 10"/>
          <p:cNvSpPr/>
          <p:nvPr/>
        </p:nvSpPr>
        <p:spPr>
          <a:xfrm rot="2700000">
            <a:off x="1865584" y="-104639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5" name="任意多边形 4"/>
          <p:cNvSpPr/>
          <p:nvPr/>
        </p:nvSpPr>
        <p:spPr>
          <a:xfrm rot="2700000">
            <a:off x="954176" y="-7988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4" name="任意多边形 23"/>
          <p:cNvSpPr/>
          <p:nvPr/>
        </p:nvSpPr>
        <p:spPr>
          <a:xfrm rot="2700000">
            <a:off x="10667636" y="4359613"/>
            <a:ext cx="377685" cy="2043444"/>
          </a:xfrm>
          <a:custGeom>
            <a:avLst/>
            <a:gdLst/>
            <a:ahLst/>
            <a:cxnLst>
              <a:cxn ang="3">
                <a:pos x="hc" y="t"/>
              </a:cxn>
              <a:cxn ang="cd2">
                <a:pos x="l" y="vc"/>
              </a:cxn>
              <a:cxn ang="cd4">
                <a:pos x="hc" y="b"/>
              </a:cxn>
              <a:cxn ang="0">
                <a:pos x="r" y="vc"/>
              </a:cxn>
            </a:cxnLst>
            <a:rect l="l" t="t" r="r" b="b"/>
            <a:pathLst>
              <a:path w="595" h="3218">
                <a:moveTo>
                  <a:pt x="595" y="2623"/>
                </a:moveTo>
                <a:lnTo>
                  <a:pt x="0" y="3218"/>
                </a:lnTo>
                <a:lnTo>
                  <a:pt x="0" y="595"/>
                </a:lnTo>
                <a:lnTo>
                  <a:pt x="595" y="0"/>
                </a:lnTo>
                <a:lnTo>
                  <a:pt x="595" y="2623"/>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4" name="任意多边形 13"/>
          <p:cNvSpPr/>
          <p:nvPr/>
        </p:nvSpPr>
        <p:spPr>
          <a:xfrm rot="2700000" flipH="1" flipV="1">
            <a:off x="9841184" y="508517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2" name="任意多边形 11"/>
          <p:cNvSpPr/>
          <p:nvPr/>
        </p:nvSpPr>
        <p:spPr>
          <a:xfrm rot="2700000">
            <a:off x="10890656" y="492773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1" name="任意多边形 20"/>
          <p:cNvSpPr/>
          <p:nvPr/>
        </p:nvSpPr>
        <p:spPr>
          <a:xfrm rot="2700000">
            <a:off x="10778624" y="4053821"/>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cxnSp>
        <p:nvCxnSpPr>
          <p:cNvPr id="31" name="直接连接符 30"/>
          <p:cNvCxnSpPr/>
          <p:nvPr/>
        </p:nvCxnSpPr>
        <p:spPr>
          <a:xfrm>
            <a:off x="2252345" y="569595"/>
            <a:ext cx="9432000" cy="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1680825" y="570865"/>
            <a:ext cx="0" cy="382524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27685" y="6323965"/>
            <a:ext cx="9288000" cy="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31495" y="2434590"/>
            <a:ext cx="0" cy="388800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sp>
        <p:nvSpPr>
          <p:cNvPr id="338" name="文本框 337"/>
          <p:cNvSpPr txBox="1"/>
          <p:nvPr/>
        </p:nvSpPr>
        <p:spPr>
          <a:xfrm>
            <a:off x="4965700" y="3506470"/>
            <a:ext cx="2280285" cy="337185"/>
          </a:xfrm>
          <a:prstGeom prst="rect">
            <a:avLst/>
          </a:prstGeom>
          <a:noFill/>
          <a:effectLst/>
        </p:spPr>
        <p:txBody>
          <a:bodyPr wrap="square" rtlCol="0">
            <a:spAutoFit/>
          </a:bodyPr>
          <a:lstStyle/>
          <a:p>
            <a:pPr algn="ctr"/>
            <a:r>
              <a:rPr lang="en-US" altLang="zh-CN" sz="1600" dirty="0">
                <a:latin typeface="+mj-ea"/>
                <a:ea typeface="+mj-ea"/>
              </a:rPr>
              <a:t>D</a:t>
            </a:r>
            <a:r>
              <a:rPr lang="zh-CN" altLang="en-US" sz="1600" dirty="0">
                <a:latin typeface="+mj-ea"/>
                <a:ea typeface="+mj-ea"/>
              </a:rPr>
              <a:t>ata description</a:t>
            </a:r>
          </a:p>
        </p:txBody>
      </p:sp>
      <p:sp>
        <p:nvSpPr>
          <p:cNvPr id="339" name="副标题 140"/>
          <p:cNvSpPr>
            <a:spLocks noGrp="1"/>
          </p:cNvSpPr>
          <p:nvPr>
            <p:custDataLst>
              <p:tags r:id="rId2"/>
            </p:custDataLst>
          </p:nvPr>
        </p:nvSpPr>
        <p:spPr>
          <a:xfrm>
            <a:off x="9525" y="2716530"/>
            <a:ext cx="12192635" cy="905510"/>
          </a:xfrm>
          <a:prstGeom prst="rect">
            <a:avLst/>
          </a:prstGeom>
          <a:effectLst/>
        </p:spPr>
        <p:txBody>
          <a:bodyPr vert="horz" lIns="90000" tIns="46800" rIns="90000" bIns="4680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zh-CN" altLang="en-US" sz="500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rPr>
              <a:t>数据描述</a:t>
            </a:r>
          </a:p>
        </p:txBody>
      </p:sp>
      <p:sp>
        <p:nvSpPr>
          <p:cNvPr id="4" name="矩形 3"/>
          <p:cNvSpPr/>
          <p:nvPr/>
        </p:nvSpPr>
        <p:spPr>
          <a:xfrm>
            <a:off x="5724525" y="3889375"/>
            <a:ext cx="7239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R" panose="00020600040101010101"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0" y="422910"/>
            <a:ext cx="12192000" cy="521970"/>
          </a:xfrm>
          <a:prstGeom prst="rect">
            <a:avLst/>
          </a:prstGeom>
          <a:noFill/>
        </p:spPr>
        <p:txBody>
          <a:bodyPr wrap="square" rtlCol="0">
            <a:spAutoFit/>
          </a:bodyPr>
          <a:lstStyle/>
          <a:p>
            <a:pPr algn="ctr"/>
            <a:r>
              <a:rPr lang="zh-CN" altLang="en-US" sz="2800">
                <a:latin typeface="思源黑体 CN Bold" panose="020B0800000000000000" pitchFamily="34" charset="-122"/>
                <a:ea typeface="思源黑体 CN Bold" panose="020B0800000000000000" pitchFamily="34" charset="-122"/>
                <a:cs typeface="OPPOSans R" panose="00020600040101010101" charset="-122"/>
                <a:sym typeface="+mn-ea"/>
              </a:rPr>
              <a:t>数据描述</a:t>
            </a: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grpSp>
        <p:nvGrpSpPr>
          <p:cNvPr id="11" name="组合 10"/>
          <p:cNvGrpSpPr/>
          <p:nvPr/>
        </p:nvGrpSpPr>
        <p:grpSpPr>
          <a:xfrm>
            <a:off x="365616" y="1085824"/>
            <a:ext cx="1473200" cy="1473200"/>
            <a:chOff x="2060" y="2350"/>
            <a:chExt cx="2320" cy="2320"/>
          </a:xfrm>
        </p:grpSpPr>
        <p:sp>
          <p:nvSpPr>
            <p:cNvPr id="5" name="椭圆 4"/>
            <p:cNvSpPr/>
            <p:nvPr/>
          </p:nvSpPr>
          <p:spPr>
            <a:xfrm rot="2700000">
              <a:off x="2060" y="3020"/>
              <a:ext cx="2320" cy="980"/>
            </a:xfrm>
            <a:prstGeom prst="ellipse">
              <a:avLst/>
            </a:prstGeom>
            <a:solidFill>
              <a:srgbClr val="FAAB2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7" name="椭圆 6"/>
            <p:cNvSpPr/>
            <p:nvPr/>
          </p:nvSpPr>
          <p:spPr>
            <a:xfrm rot="18900000" flipH="1">
              <a:off x="2060" y="3020"/>
              <a:ext cx="2320" cy="980"/>
            </a:xfrm>
            <a:prstGeom prst="ellipse">
              <a:avLst/>
            </a:prstGeom>
            <a:solidFill>
              <a:srgbClr val="FAAB2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grpSp>
      <p:grpSp>
        <p:nvGrpSpPr>
          <p:cNvPr id="10" name="组合 9"/>
          <p:cNvGrpSpPr/>
          <p:nvPr/>
        </p:nvGrpSpPr>
        <p:grpSpPr>
          <a:xfrm>
            <a:off x="6250884" y="1124152"/>
            <a:ext cx="1473200" cy="1473200"/>
            <a:chOff x="10297" y="2570"/>
            <a:chExt cx="2320" cy="2320"/>
          </a:xfrm>
        </p:grpSpPr>
        <p:sp>
          <p:nvSpPr>
            <p:cNvPr id="8" name="椭圆 7"/>
            <p:cNvSpPr/>
            <p:nvPr/>
          </p:nvSpPr>
          <p:spPr>
            <a:xfrm rot="2700000">
              <a:off x="10297" y="3240"/>
              <a:ext cx="2320" cy="980"/>
            </a:xfrm>
            <a:prstGeom prst="ellipse">
              <a:avLst/>
            </a:prstGeom>
            <a:solidFill>
              <a:srgbClr val="33345A">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9" name="椭圆 8"/>
            <p:cNvSpPr/>
            <p:nvPr/>
          </p:nvSpPr>
          <p:spPr>
            <a:xfrm rot="18900000" flipH="1">
              <a:off x="10297" y="3240"/>
              <a:ext cx="2320" cy="980"/>
            </a:xfrm>
            <a:prstGeom prst="ellipse">
              <a:avLst/>
            </a:prstGeom>
            <a:solidFill>
              <a:srgbClr val="33345A">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grpSp>
      <p:grpSp>
        <p:nvGrpSpPr>
          <p:cNvPr id="12" name="组合 11"/>
          <p:cNvGrpSpPr/>
          <p:nvPr/>
        </p:nvGrpSpPr>
        <p:grpSpPr>
          <a:xfrm>
            <a:off x="369888" y="3508755"/>
            <a:ext cx="1473200" cy="1473200"/>
            <a:chOff x="2060" y="2350"/>
            <a:chExt cx="2320" cy="2320"/>
          </a:xfrm>
        </p:grpSpPr>
        <p:sp>
          <p:nvSpPr>
            <p:cNvPr id="13" name="椭圆 12"/>
            <p:cNvSpPr/>
            <p:nvPr/>
          </p:nvSpPr>
          <p:spPr>
            <a:xfrm rot="2700000">
              <a:off x="2060" y="3020"/>
              <a:ext cx="2320" cy="980"/>
            </a:xfrm>
            <a:prstGeom prst="ellipse">
              <a:avLst/>
            </a:prstGeom>
            <a:solidFill>
              <a:srgbClr val="33345A">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4" name="椭圆 13"/>
            <p:cNvSpPr/>
            <p:nvPr/>
          </p:nvSpPr>
          <p:spPr>
            <a:xfrm rot="18900000" flipH="1">
              <a:off x="2060" y="3020"/>
              <a:ext cx="2320" cy="980"/>
            </a:xfrm>
            <a:prstGeom prst="ellipse">
              <a:avLst/>
            </a:prstGeom>
            <a:solidFill>
              <a:srgbClr val="33345A">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grpSp>
      <p:grpSp>
        <p:nvGrpSpPr>
          <p:cNvPr id="15" name="组合 14"/>
          <p:cNvGrpSpPr/>
          <p:nvPr/>
        </p:nvGrpSpPr>
        <p:grpSpPr>
          <a:xfrm>
            <a:off x="6255156" y="3528667"/>
            <a:ext cx="1473200" cy="1473200"/>
            <a:chOff x="10297" y="2570"/>
            <a:chExt cx="2320" cy="2320"/>
          </a:xfrm>
        </p:grpSpPr>
        <p:sp>
          <p:nvSpPr>
            <p:cNvPr id="16" name="椭圆 15"/>
            <p:cNvSpPr/>
            <p:nvPr/>
          </p:nvSpPr>
          <p:spPr>
            <a:xfrm rot="2700000">
              <a:off x="10297" y="3240"/>
              <a:ext cx="2320" cy="980"/>
            </a:xfrm>
            <a:prstGeom prst="ellipse">
              <a:avLst/>
            </a:prstGeom>
            <a:solidFill>
              <a:srgbClr val="FAAB2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7" name="椭圆 16"/>
            <p:cNvSpPr/>
            <p:nvPr/>
          </p:nvSpPr>
          <p:spPr>
            <a:xfrm rot="18900000" flipH="1">
              <a:off x="10297" y="3240"/>
              <a:ext cx="2320" cy="980"/>
            </a:xfrm>
            <a:prstGeom prst="ellipse">
              <a:avLst/>
            </a:prstGeom>
            <a:solidFill>
              <a:srgbClr val="FAAB2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grpSp>
      <p:sp>
        <p:nvSpPr>
          <p:cNvPr id="33" name="文本框 32"/>
          <p:cNvSpPr txBox="1"/>
          <p:nvPr/>
        </p:nvSpPr>
        <p:spPr>
          <a:xfrm>
            <a:off x="935211" y="1635700"/>
            <a:ext cx="334010" cy="368300"/>
          </a:xfrm>
          <a:prstGeom prst="rect">
            <a:avLst/>
          </a:prstGeom>
          <a:noFill/>
        </p:spPr>
        <p:txBody>
          <a:bodyPr wrap="none" rtlCol="0">
            <a:spAutoFit/>
          </a:bodyPr>
          <a:lstStyle/>
          <a:p>
            <a:r>
              <a:rPr lang="en-US" altLang="zh-CN" dirty="0">
                <a:solidFill>
                  <a:schemeClr val="bg1"/>
                </a:solidFill>
                <a:latin typeface="思源黑体 CN Bold" panose="020B0800000000000000" pitchFamily="34" charset="-122"/>
                <a:ea typeface="思源黑体 CN Bold" panose="020B0800000000000000" pitchFamily="34" charset="-122"/>
                <a:cs typeface="思源黑体 CN Medium" panose="020B0600000000000000" charset="-122"/>
              </a:rPr>
              <a:t>1</a:t>
            </a:r>
          </a:p>
        </p:txBody>
      </p:sp>
      <p:sp>
        <p:nvSpPr>
          <p:cNvPr id="34" name="文本框 33"/>
          <p:cNvSpPr txBox="1"/>
          <p:nvPr/>
        </p:nvSpPr>
        <p:spPr>
          <a:xfrm>
            <a:off x="942369" y="4066285"/>
            <a:ext cx="334010" cy="368300"/>
          </a:xfrm>
          <a:prstGeom prst="rect">
            <a:avLst/>
          </a:prstGeom>
          <a:noFill/>
        </p:spPr>
        <p:txBody>
          <a:bodyPr wrap="none" rtlCol="0">
            <a:spAutoFit/>
          </a:bodyPr>
          <a:lstStyle/>
          <a:p>
            <a:r>
              <a:rPr lang="en-US" altLang="zh-CN" dirty="0">
                <a:solidFill>
                  <a:schemeClr val="bg1"/>
                </a:solidFill>
                <a:latin typeface="思源黑体 CN Bold" panose="020B0800000000000000" pitchFamily="34" charset="-122"/>
                <a:ea typeface="思源黑体 CN Bold" panose="020B0800000000000000" pitchFamily="34" charset="-122"/>
                <a:cs typeface="思源黑体 CN Medium" panose="020B0600000000000000" charset="-122"/>
              </a:rPr>
              <a:t>2</a:t>
            </a:r>
          </a:p>
        </p:txBody>
      </p:sp>
      <p:sp>
        <p:nvSpPr>
          <p:cNvPr id="35" name="文本框 34"/>
          <p:cNvSpPr txBox="1"/>
          <p:nvPr/>
        </p:nvSpPr>
        <p:spPr>
          <a:xfrm>
            <a:off x="6820479" y="4081117"/>
            <a:ext cx="334010" cy="368300"/>
          </a:xfrm>
          <a:prstGeom prst="rect">
            <a:avLst/>
          </a:prstGeom>
          <a:noFill/>
        </p:spPr>
        <p:txBody>
          <a:bodyPr wrap="square" rtlCol="0">
            <a:spAutoFit/>
          </a:bodyPr>
          <a:lstStyle/>
          <a:p>
            <a:r>
              <a:rPr lang="en-US" altLang="zh-CN" dirty="0">
                <a:solidFill>
                  <a:schemeClr val="bg1"/>
                </a:solidFill>
                <a:latin typeface="思源黑体 CN Bold" panose="020B0800000000000000" pitchFamily="34" charset="-122"/>
                <a:ea typeface="思源黑体 CN Bold" panose="020B0800000000000000" pitchFamily="34" charset="-122"/>
                <a:cs typeface="思源黑体 CN Medium" panose="020B0600000000000000" charset="-122"/>
              </a:rPr>
              <a:t>4</a:t>
            </a:r>
          </a:p>
        </p:txBody>
      </p:sp>
      <p:sp>
        <p:nvSpPr>
          <p:cNvPr id="36" name="文本框 35"/>
          <p:cNvSpPr txBox="1"/>
          <p:nvPr/>
        </p:nvSpPr>
        <p:spPr>
          <a:xfrm>
            <a:off x="6820479" y="1676602"/>
            <a:ext cx="334010" cy="368300"/>
          </a:xfrm>
          <a:prstGeom prst="rect">
            <a:avLst/>
          </a:prstGeom>
          <a:noFill/>
        </p:spPr>
        <p:txBody>
          <a:bodyPr wrap="none" rtlCol="0">
            <a:spAutoFit/>
          </a:bodyPr>
          <a:lstStyle/>
          <a:p>
            <a:r>
              <a:rPr lang="en-US" altLang="zh-CN" dirty="0">
                <a:solidFill>
                  <a:schemeClr val="bg1"/>
                </a:solidFill>
                <a:latin typeface="思源黑体 CN Bold" panose="020B0800000000000000" pitchFamily="34" charset="-122"/>
                <a:ea typeface="思源黑体 CN Bold" panose="020B0800000000000000" pitchFamily="34" charset="-122"/>
                <a:cs typeface="思源黑体 CN Medium" panose="020B0600000000000000" charset="-122"/>
              </a:rPr>
              <a:t>3</a:t>
            </a:r>
          </a:p>
        </p:txBody>
      </p:sp>
      <p:sp>
        <p:nvSpPr>
          <p:cNvPr id="40" name="文本框 39"/>
          <p:cNvSpPr txBox="1"/>
          <p:nvPr/>
        </p:nvSpPr>
        <p:spPr>
          <a:xfrm>
            <a:off x="1710778" y="1180811"/>
            <a:ext cx="868680" cy="368300"/>
          </a:xfrm>
          <a:prstGeom prst="rect">
            <a:avLst/>
          </a:prstGeom>
          <a:noFill/>
        </p:spPr>
        <p:txBody>
          <a:bodyPr wrap="none" rtlCol="0">
            <a:spAutoFit/>
          </a:bodyPr>
          <a:lstStyle/>
          <a:p>
            <a:r>
              <a:rPr lang="zh-CN" altLang="en-US" dirty="0">
                <a:latin typeface="思源黑体 CN Bold" panose="020B0800000000000000" pitchFamily="34" charset="-122"/>
                <a:ea typeface="思源黑体 CN Bold" panose="020B0800000000000000" pitchFamily="34" charset="-122"/>
                <a:cs typeface="思源黑体 CN Medium" panose="020B0600000000000000" charset="-122"/>
              </a:rPr>
              <a:t>用户表</a:t>
            </a:r>
          </a:p>
        </p:txBody>
      </p:sp>
      <p:sp>
        <p:nvSpPr>
          <p:cNvPr id="43" name="文本框 42"/>
          <p:cNvSpPr txBox="1"/>
          <p:nvPr/>
        </p:nvSpPr>
        <p:spPr>
          <a:xfrm>
            <a:off x="1710777" y="3792393"/>
            <a:ext cx="1325880" cy="368300"/>
          </a:xfrm>
          <a:prstGeom prst="rect">
            <a:avLst/>
          </a:prstGeom>
          <a:noFill/>
        </p:spPr>
        <p:txBody>
          <a:bodyPr wrap="none" rtlCol="0">
            <a:spAutoFit/>
          </a:bodyPr>
          <a:lstStyle/>
          <a:p>
            <a:pPr algn="l"/>
            <a:r>
              <a:rPr lang="zh-CN" altLang="en-US" dirty="0">
                <a:latin typeface="思源黑体 CN Bold" panose="020B0800000000000000" pitchFamily="34" charset="-122"/>
                <a:ea typeface="思源黑体 CN Bold" panose="020B0800000000000000" pitchFamily="34" charset="-122"/>
                <a:cs typeface="思源黑体 CN Medium" panose="020B0600000000000000" charset="-122"/>
              </a:rPr>
              <a:t>群组成员表</a:t>
            </a:r>
          </a:p>
        </p:txBody>
      </p:sp>
      <p:sp>
        <p:nvSpPr>
          <p:cNvPr id="46" name="文本框 45"/>
          <p:cNvSpPr txBox="1"/>
          <p:nvPr/>
        </p:nvSpPr>
        <p:spPr>
          <a:xfrm>
            <a:off x="7724084" y="3712817"/>
            <a:ext cx="1783080" cy="368300"/>
          </a:xfrm>
          <a:prstGeom prst="rect">
            <a:avLst/>
          </a:prstGeom>
          <a:noFill/>
        </p:spPr>
        <p:txBody>
          <a:bodyPr wrap="none" rtlCol="0">
            <a:spAutoFit/>
          </a:bodyPr>
          <a:lstStyle/>
          <a:p>
            <a:pPr algn="l"/>
            <a:r>
              <a:rPr lang="zh-CN" altLang="en-US" dirty="0">
                <a:latin typeface="思源黑体 CN Bold" panose="020B0800000000000000" pitchFamily="34" charset="-122"/>
                <a:ea typeface="思源黑体 CN Bold" panose="020B0800000000000000" pitchFamily="34" charset="-122"/>
                <a:cs typeface="思源黑体 CN Medium" panose="020B0600000000000000" charset="-122"/>
              </a:rPr>
              <a:t>我的特别关心表</a:t>
            </a:r>
          </a:p>
        </p:txBody>
      </p:sp>
      <p:sp>
        <p:nvSpPr>
          <p:cNvPr id="49" name="文本框 48"/>
          <p:cNvSpPr txBox="1"/>
          <p:nvPr/>
        </p:nvSpPr>
        <p:spPr>
          <a:xfrm>
            <a:off x="7595006" y="1173189"/>
            <a:ext cx="868680" cy="368300"/>
          </a:xfrm>
          <a:prstGeom prst="rect">
            <a:avLst/>
          </a:prstGeom>
          <a:noFill/>
        </p:spPr>
        <p:txBody>
          <a:bodyPr wrap="none" rtlCol="0">
            <a:spAutoFit/>
          </a:bodyPr>
          <a:lstStyle/>
          <a:p>
            <a:r>
              <a:rPr lang="zh-CN" altLang="en-US" dirty="0">
                <a:latin typeface="思源黑体 CN Bold" panose="020B0800000000000000" pitchFamily="34" charset="-122"/>
                <a:ea typeface="思源黑体 CN Bold" panose="020B0800000000000000" pitchFamily="34" charset="-122"/>
                <a:cs typeface="思源黑体 CN Medium" panose="020B0600000000000000" charset="-122"/>
              </a:rPr>
              <a:t>群组表</a:t>
            </a:r>
          </a:p>
        </p:txBody>
      </p:sp>
      <p:pic>
        <p:nvPicPr>
          <p:cNvPr id="2" name="图片 -2147482614"/>
          <p:cNvPicPr>
            <a:picLocks noChangeAspect="1"/>
          </p:cNvPicPr>
          <p:nvPr/>
        </p:nvPicPr>
        <p:blipFill>
          <a:blip r:embed="rId3"/>
          <a:stretch>
            <a:fillRect/>
          </a:stretch>
        </p:blipFill>
        <p:spPr>
          <a:xfrm>
            <a:off x="1710777" y="1604647"/>
            <a:ext cx="4500000" cy="1246559"/>
          </a:xfrm>
          <a:prstGeom prst="rect">
            <a:avLst/>
          </a:prstGeom>
          <a:noFill/>
          <a:ln w="9525">
            <a:noFill/>
          </a:ln>
        </p:spPr>
      </p:pic>
      <p:pic>
        <p:nvPicPr>
          <p:cNvPr id="3" name="图片 114"/>
          <p:cNvPicPr>
            <a:picLocks noChangeAspect="1"/>
          </p:cNvPicPr>
          <p:nvPr/>
        </p:nvPicPr>
        <p:blipFill>
          <a:blip r:embed="rId4"/>
          <a:stretch>
            <a:fillRect/>
          </a:stretch>
        </p:blipFill>
        <p:spPr>
          <a:xfrm>
            <a:off x="1710777" y="4265266"/>
            <a:ext cx="4500000" cy="1154343"/>
          </a:xfrm>
          <a:prstGeom prst="rect">
            <a:avLst/>
          </a:prstGeom>
          <a:noFill/>
          <a:ln w="9525">
            <a:noFill/>
          </a:ln>
        </p:spPr>
      </p:pic>
      <p:pic>
        <p:nvPicPr>
          <p:cNvPr id="4" name="图片 115" descr="C:\Users\sexy佳文gg\Documents\Tencent Files\973820830\Image\C2C\W78O1MRVUA%}EF`SQE0OMT8.png"/>
          <p:cNvPicPr>
            <a:picLocks noChangeAspect="1"/>
          </p:cNvPicPr>
          <p:nvPr/>
        </p:nvPicPr>
        <p:blipFill>
          <a:blip r:embed="rId5" r:link="rId6"/>
          <a:stretch>
            <a:fillRect/>
          </a:stretch>
        </p:blipFill>
        <p:spPr>
          <a:xfrm>
            <a:off x="7728356" y="1635702"/>
            <a:ext cx="4140000" cy="1154343"/>
          </a:xfrm>
          <a:prstGeom prst="rect">
            <a:avLst/>
          </a:prstGeom>
          <a:noFill/>
          <a:ln w="9525">
            <a:noFill/>
          </a:ln>
        </p:spPr>
      </p:pic>
      <p:pic>
        <p:nvPicPr>
          <p:cNvPr id="18" name="图片 116" descr="C:\Users\sexy佳文gg\Documents\Tencent Files\973820830\Image\C2C\5161Q1_1BVTQ09X8]XB@W$9.png"/>
          <p:cNvPicPr>
            <a:picLocks noChangeAspect="1"/>
          </p:cNvPicPr>
          <p:nvPr/>
        </p:nvPicPr>
        <p:blipFill>
          <a:blip r:embed="rId7" r:link="rId6"/>
          <a:stretch>
            <a:fillRect/>
          </a:stretch>
        </p:blipFill>
        <p:spPr>
          <a:xfrm>
            <a:off x="7724083" y="4149832"/>
            <a:ext cx="4140000" cy="1154343"/>
          </a:xfrm>
          <a:prstGeom prst="rect">
            <a:avLst/>
          </a:prstGeom>
          <a:noFill/>
          <a:ln w="9525">
            <a:noFill/>
          </a:ln>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2192635" cy="6857365"/>
          </a:xfrm>
          <a:prstGeom prst="rect">
            <a:avLst/>
          </a:prstGeom>
          <a:solidFill>
            <a:srgbClr val="F8F9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pic>
        <p:nvPicPr>
          <p:cNvPr id="28" name="图片 27" descr="C:\Users\Administrator\Desktop\3.jpg3"/>
          <p:cNvPicPr>
            <a:picLocks noChangeAspect="1"/>
          </p:cNvPicPr>
          <p:nvPr/>
        </p:nvPicPr>
        <p:blipFill>
          <a:blip r:embed="rId4"/>
          <a:srcRect/>
          <a:stretch>
            <a:fillRect/>
          </a:stretch>
        </p:blipFill>
        <p:spPr>
          <a:xfrm>
            <a:off x="0" y="0"/>
            <a:ext cx="12192000" cy="6858000"/>
          </a:xfrm>
          <a:prstGeom prst="rect">
            <a:avLst/>
          </a:prstGeom>
        </p:spPr>
      </p:pic>
      <p:sp>
        <p:nvSpPr>
          <p:cNvPr id="15" name="任意多边形 14"/>
          <p:cNvSpPr/>
          <p:nvPr/>
        </p:nvSpPr>
        <p:spPr>
          <a:xfrm>
            <a:off x="479523" y="548005"/>
            <a:ext cx="11142980" cy="5761990"/>
          </a:xfrm>
          <a:custGeom>
            <a:avLst/>
            <a:gdLst/>
            <a:ahLst/>
            <a:cxnLst>
              <a:cxn ang="3">
                <a:pos x="hc" y="t"/>
              </a:cxn>
              <a:cxn ang="cd2">
                <a:pos x="l" y="vc"/>
              </a:cxn>
              <a:cxn ang="cd4">
                <a:pos x="hc" y="b"/>
              </a:cxn>
              <a:cxn ang="0">
                <a:pos x="r" y="vc"/>
              </a:cxn>
            </a:cxnLst>
            <a:rect l="l" t="t" r="r" b="b"/>
            <a:pathLst>
              <a:path w="17548" h="9074">
                <a:moveTo>
                  <a:pt x="2770" y="0"/>
                </a:moveTo>
                <a:lnTo>
                  <a:pt x="17548" y="0"/>
                </a:lnTo>
                <a:lnTo>
                  <a:pt x="17548" y="6116"/>
                </a:lnTo>
                <a:lnTo>
                  <a:pt x="14590" y="9074"/>
                </a:lnTo>
                <a:lnTo>
                  <a:pt x="0" y="9074"/>
                </a:lnTo>
                <a:lnTo>
                  <a:pt x="0" y="2770"/>
                </a:lnTo>
                <a:lnTo>
                  <a:pt x="277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3" name="任意多边形 12"/>
          <p:cNvSpPr/>
          <p:nvPr/>
        </p:nvSpPr>
        <p:spPr>
          <a:xfrm rot="2700000">
            <a:off x="1464687" y="-199795"/>
            <a:ext cx="377685" cy="2823229"/>
          </a:xfrm>
          <a:custGeom>
            <a:avLst/>
            <a:gdLst/>
            <a:ahLst/>
            <a:cxnLst>
              <a:cxn ang="3">
                <a:pos x="hc" y="t"/>
              </a:cxn>
              <a:cxn ang="cd2">
                <a:pos x="l" y="vc"/>
              </a:cxn>
              <a:cxn ang="cd4">
                <a:pos x="hc" y="b"/>
              </a:cxn>
              <a:cxn ang="0">
                <a:pos x="r" y="vc"/>
              </a:cxn>
            </a:cxnLst>
            <a:rect l="l" t="t" r="r" b="b"/>
            <a:pathLst>
              <a:path w="595" h="4446">
                <a:moveTo>
                  <a:pt x="0" y="0"/>
                </a:moveTo>
                <a:lnTo>
                  <a:pt x="20" y="0"/>
                </a:lnTo>
                <a:lnTo>
                  <a:pt x="0" y="20"/>
                </a:lnTo>
                <a:lnTo>
                  <a:pt x="0" y="0"/>
                </a:lnTo>
                <a:close/>
                <a:moveTo>
                  <a:pt x="595" y="3851"/>
                </a:moveTo>
                <a:lnTo>
                  <a:pt x="0" y="4446"/>
                </a:lnTo>
                <a:lnTo>
                  <a:pt x="0" y="1823"/>
                </a:lnTo>
                <a:lnTo>
                  <a:pt x="595" y="1228"/>
                </a:lnTo>
                <a:lnTo>
                  <a:pt x="595" y="3851"/>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9" name="任意多边形 8"/>
          <p:cNvSpPr/>
          <p:nvPr/>
        </p:nvSpPr>
        <p:spPr>
          <a:xfrm rot="2700000">
            <a:off x="1058679" y="1099166"/>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1" name="任意多边形 10"/>
          <p:cNvSpPr/>
          <p:nvPr/>
        </p:nvSpPr>
        <p:spPr>
          <a:xfrm rot="2700000">
            <a:off x="1865584" y="-104639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5" name="任意多边形 4"/>
          <p:cNvSpPr/>
          <p:nvPr/>
        </p:nvSpPr>
        <p:spPr>
          <a:xfrm rot="2700000">
            <a:off x="954176" y="-7988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4" name="任意多边形 23"/>
          <p:cNvSpPr/>
          <p:nvPr/>
        </p:nvSpPr>
        <p:spPr>
          <a:xfrm rot="2700000">
            <a:off x="10667636" y="4359613"/>
            <a:ext cx="377685" cy="2043444"/>
          </a:xfrm>
          <a:custGeom>
            <a:avLst/>
            <a:gdLst/>
            <a:ahLst/>
            <a:cxnLst>
              <a:cxn ang="3">
                <a:pos x="hc" y="t"/>
              </a:cxn>
              <a:cxn ang="cd2">
                <a:pos x="l" y="vc"/>
              </a:cxn>
              <a:cxn ang="cd4">
                <a:pos x="hc" y="b"/>
              </a:cxn>
              <a:cxn ang="0">
                <a:pos x="r" y="vc"/>
              </a:cxn>
            </a:cxnLst>
            <a:rect l="l" t="t" r="r" b="b"/>
            <a:pathLst>
              <a:path w="595" h="3218">
                <a:moveTo>
                  <a:pt x="595" y="2623"/>
                </a:moveTo>
                <a:lnTo>
                  <a:pt x="0" y="3218"/>
                </a:lnTo>
                <a:lnTo>
                  <a:pt x="0" y="595"/>
                </a:lnTo>
                <a:lnTo>
                  <a:pt x="595" y="0"/>
                </a:lnTo>
                <a:lnTo>
                  <a:pt x="595" y="2623"/>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4" name="任意多边形 13"/>
          <p:cNvSpPr/>
          <p:nvPr/>
        </p:nvSpPr>
        <p:spPr>
          <a:xfrm rot="2700000" flipH="1" flipV="1">
            <a:off x="9841184" y="508517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2" name="任意多边形 11"/>
          <p:cNvSpPr/>
          <p:nvPr/>
        </p:nvSpPr>
        <p:spPr>
          <a:xfrm rot="2700000">
            <a:off x="10890656" y="492773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1" name="任意多边形 20"/>
          <p:cNvSpPr/>
          <p:nvPr/>
        </p:nvSpPr>
        <p:spPr>
          <a:xfrm rot="2700000">
            <a:off x="10778624" y="4053821"/>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cxnSp>
        <p:nvCxnSpPr>
          <p:cNvPr id="31" name="直接连接符 30"/>
          <p:cNvCxnSpPr/>
          <p:nvPr/>
        </p:nvCxnSpPr>
        <p:spPr>
          <a:xfrm>
            <a:off x="2252345" y="569595"/>
            <a:ext cx="9432000" cy="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1680825" y="570865"/>
            <a:ext cx="0" cy="382524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27685" y="6323965"/>
            <a:ext cx="9288000" cy="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31495" y="2434590"/>
            <a:ext cx="0" cy="388800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sp>
        <p:nvSpPr>
          <p:cNvPr id="338" name="文本框 337"/>
          <p:cNvSpPr txBox="1"/>
          <p:nvPr/>
        </p:nvSpPr>
        <p:spPr>
          <a:xfrm>
            <a:off x="4301198" y="3496082"/>
            <a:ext cx="3789680" cy="337185"/>
          </a:xfrm>
          <a:prstGeom prst="rect">
            <a:avLst/>
          </a:prstGeom>
          <a:noFill/>
          <a:effectLst/>
        </p:spPr>
        <p:txBody>
          <a:bodyPr wrap="square" rtlCol="0">
            <a:spAutoFit/>
          </a:bodyPr>
          <a:lstStyle/>
          <a:p>
            <a:pPr algn="ctr"/>
            <a:r>
              <a:rPr lang="en-US" altLang="zh-CN" sz="1600" dirty="0">
                <a:latin typeface="+mj-ea"/>
                <a:ea typeface="+mj-ea"/>
              </a:rPr>
              <a:t>Project Specification</a:t>
            </a:r>
            <a:endParaRPr lang="zh-CN" altLang="en-US" sz="1600" dirty="0">
              <a:latin typeface="+mj-ea"/>
              <a:ea typeface="+mj-ea"/>
            </a:endParaRPr>
          </a:p>
        </p:txBody>
      </p:sp>
      <p:sp>
        <p:nvSpPr>
          <p:cNvPr id="339" name="副标题 140"/>
          <p:cNvSpPr>
            <a:spLocks noGrp="1"/>
          </p:cNvSpPr>
          <p:nvPr>
            <p:custDataLst>
              <p:tags r:id="rId2"/>
            </p:custDataLst>
          </p:nvPr>
        </p:nvSpPr>
        <p:spPr>
          <a:xfrm>
            <a:off x="9525" y="2716530"/>
            <a:ext cx="12192635" cy="905510"/>
          </a:xfrm>
          <a:prstGeom prst="rect">
            <a:avLst/>
          </a:prstGeom>
          <a:effectLst/>
        </p:spPr>
        <p:txBody>
          <a:bodyPr vert="horz" lIns="90000" tIns="46800" rIns="90000" bIns="4680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zh-CN" altLang="en-US" sz="5000"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rPr>
              <a:t>项目规定</a:t>
            </a:r>
          </a:p>
        </p:txBody>
      </p:sp>
      <p:sp>
        <p:nvSpPr>
          <p:cNvPr id="4" name="矩形 3"/>
          <p:cNvSpPr/>
          <p:nvPr/>
        </p:nvSpPr>
        <p:spPr>
          <a:xfrm>
            <a:off x="5724525" y="3889375"/>
            <a:ext cx="7239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R" panose="00020600040101010101"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0" y="422910"/>
            <a:ext cx="12192000" cy="521970"/>
          </a:xfrm>
          <a:prstGeom prst="rect">
            <a:avLst/>
          </a:prstGeom>
          <a:noFill/>
        </p:spPr>
        <p:txBody>
          <a:bodyPr wrap="square" rtlCol="0">
            <a:spAutoFit/>
          </a:bodyPr>
          <a:lstStyle/>
          <a:p>
            <a:pPr algn="ctr"/>
            <a:r>
              <a:rPr lang="zh-CN" altLang="en-US" sz="2800" dirty="0">
                <a:solidFill>
                  <a:schemeClr val="tx1"/>
                </a:solidFill>
                <a:effectLst/>
                <a:uFillTx/>
                <a:latin typeface="思源黑体 CN Bold" panose="020B0800000000000000" pitchFamily="34" charset="-122"/>
                <a:ea typeface="思源黑体 CN Bold" panose="020B0800000000000000" pitchFamily="34" charset="-122"/>
                <a:cs typeface="OPPOSans R" panose="00020600040101010101" charset="-122"/>
                <a:sym typeface="+mn-ea"/>
              </a:rPr>
              <a:t>开发技术规定</a:t>
            </a: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7" name="矩形 6"/>
          <p:cNvSpPr/>
          <p:nvPr/>
        </p:nvSpPr>
        <p:spPr>
          <a:xfrm>
            <a:off x="3142615" y="3545840"/>
            <a:ext cx="2108200" cy="558800"/>
          </a:xfrm>
          <a:prstGeom prst="rect">
            <a:avLst/>
          </a:pr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8" name="矩形 7"/>
          <p:cNvSpPr/>
          <p:nvPr/>
        </p:nvSpPr>
        <p:spPr>
          <a:xfrm>
            <a:off x="5250815" y="2987040"/>
            <a:ext cx="2108200" cy="5588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9" name="矩形 8"/>
          <p:cNvSpPr/>
          <p:nvPr/>
        </p:nvSpPr>
        <p:spPr>
          <a:xfrm>
            <a:off x="7359015" y="2428240"/>
            <a:ext cx="2108200" cy="558800"/>
          </a:xfrm>
          <a:prstGeom prst="rect">
            <a:avLst/>
          </a:pr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65" name="文本框 64"/>
          <p:cNvSpPr txBox="1"/>
          <p:nvPr/>
        </p:nvSpPr>
        <p:spPr>
          <a:xfrm>
            <a:off x="1871980" y="4104640"/>
            <a:ext cx="1198880" cy="398780"/>
          </a:xfrm>
          <a:prstGeom prst="rect">
            <a:avLst/>
          </a:prstGeom>
          <a:noFill/>
        </p:spPr>
        <p:txBody>
          <a:bodyPr wrap="none" rtlCol="0">
            <a:spAutoFit/>
          </a:bodyPr>
          <a:lstStyle/>
          <a:p>
            <a:r>
              <a:rPr lang="zh-CN" altLang="en-US" sz="2000">
                <a:solidFill>
                  <a:schemeClr val="bg1"/>
                </a:solidFill>
                <a:latin typeface="思源黑体 CN Bold" panose="020B0800000000000000" pitchFamily="34" charset="-122"/>
                <a:ea typeface="思源黑体 CN Bold" panose="020B0800000000000000" pitchFamily="34" charset="-122"/>
                <a:cs typeface="思源黑体 CN Medium" panose="020B0600000000000000" charset="-122"/>
              </a:rPr>
              <a:t>标题文字</a:t>
            </a:r>
          </a:p>
        </p:txBody>
      </p:sp>
      <p:sp>
        <p:nvSpPr>
          <p:cNvPr id="22" name="文本框 21"/>
          <p:cNvSpPr txBox="1"/>
          <p:nvPr/>
        </p:nvSpPr>
        <p:spPr>
          <a:xfrm>
            <a:off x="3137537" y="4236719"/>
            <a:ext cx="2108201" cy="1028038"/>
          </a:xfrm>
          <a:prstGeom prst="rect">
            <a:avLst/>
          </a:prstGeom>
          <a:noFill/>
        </p:spPr>
        <p:txBody>
          <a:bodyPr wrap="square" rtlCol="0">
            <a:spAutoFit/>
          </a:bodyPr>
          <a:lstStyle/>
          <a:p>
            <a:pPr algn="ctr" fontAlgn="auto">
              <a:lnSpc>
                <a:spcPct val="150000"/>
              </a:lnSpc>
            </a:pPr>
            <a:r>
              <a:rPr lang="zh-CN" altLang="en-US" sz="1400" dirty="0">
                <a:cs typeface="思源黑体 CN Medium" panose="020B0600000000000000" charset="-122"/>
              </a:rPr>
              <a:t>系统采用MVC架构，即业务模型/用户界面/控制器架构</a:t>
            </a:r>
          </a:p>
        </p:txBody>
      </p:sp>
      <p:sp>
        <p:nvSpPr>
          <p:cNvPr id="23" name="文本框 22"/>
          <p:cNvSpPr txBox="1"/>
          <p:nvPr/>
        </p:nvSpPr>
        <p:spPr>
          <a:xfrm>
            <a:off x="5248276" y="3686175"/>
            <a:ext cx="2110739" cy="704873"/>
          </a:xfrm>
          <a:prstGeom prst="rect">
            <a:avLst/>
          </a:prstGeom>
          <a:noFill/>
        </p:spPr>
        <p:txBody>
          <a:bodyPr wrap="square" rtlCol="0">
            <a:spAutoFit/>
          </a:bodyPr>
          <a:lstStyle/>
          <a:p>
            <a:pPr algn="ctr" fontAlgn="auto">
              <a:lnSpc>
                <a:spcPct val="150000"/>
              </a:lnSpc>
            </a:pPr>
            <a:r>
              <a:rPr lang="zh-CN" altLang="en-US" sz="1400" dirty="0">
                <a:cs typeface="思源黑体 CN Medium" panose="020B0600000000000000" charset="-122"/>
              </a:rPr>
              <a:t>开发语言采用CSS、Java、json语言</a:t>
            </a:r>
          </a:p>
        </p:txBody>
      </p:sp>
      <p:sp>
        <p:nvSpPr>
          <p:cNvPr id="24" name="文本框 23"/>
          <p:cNvSpPr txBox="1"/>
          <p:nvPr/>
        </p:nvSpPr>
        <p:spPr>
          <a:xfrm>
            <a:off x="7356477" y="3074035"/>
            <a:ext cx="2108200" cy="704873"/>
          </a:xfrm>
          <a:prstGeom prst="rect">
            <a:avLst/>
          </a:prstGeom>
          <a:noFill/>
        </p:spPr>
        <p:txBody>
          <a:bodyPr wrap="square" rtlCol="0">
            <a:spAutoFit/>
          </a:bodyPr>
          <a:lstStyle/>
          <a:p>
            <a:pPr algn="ctr" fontAlgn="auto">
              <a:lnSpc>
                <a:spcPct val="150000"/>
              </a:lnSpc>
            </a:pPr>
            <a:r>
              <a:rPr lang="zh-CN" altLang="en-US" sz="1400" dirty="0">
                <a:cs typeface="思源黑体 CN Medium" panose="020B0600000000000000" charset="-122"/>
              </a:rPr>
              <a:t>系统功能页面的分辨率为1920*1024</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300"/>
                                        <p:tgtEl>
                                          <p:spTgt spid="7"/>
                                        </p:tgtEl>
                                      </p:cBhvr>
                                    </p:animEffect>
                                  </p:childTnLst>
                                </p:cTn>
                              </p:par>
                            </p:childTnLst>
                          </p:cTn>
                        </p:par>
                        <p:par>
                          <p:cTn id="8" fill="hold">
                            <p:stCondLst>
                              <p:cond delay="300"/>
                            </p:stCondLst>
                            <p:childTnLst>
                              <p:par>
                                <p:cTn id="9" presetID="22" presetClass="entr" presetSubtype="8"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300"/>
                                        <p:tgtEl>
                                          <p:spTgt spid="22"/>
                                        </p:tgtEl>
                                      </p:cBhvr>
                                    </p:animEffect>
                                  </p:childTnLst>
                                </p:cTn>
                              </p:par>
                            </p:childTnLst>
                          </p:cTn>
                        </p:par>
                        <p:par>
                          <p:cTn id="12" fill="hold">
                            <p:stCondLst>
                              <p:cond delay="6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300"/>
                                        <p:tgtEl>
                                          <p:spTgt spid="8"/>
                                        </p:tgtEl>
                                      </p:cBhvr>
                                    </p:animEffect>
                                  </p:childTnLst>
                                </p:cTn>
                              </p:par>
                            </p:childTnLst>
                          </p:cTn>
                        </p:par>
                        <p:par>
                          <p:cTn id="16" fill="hold">
                            <p:stCondLst>
                              <p:cond delay="900"/>
                            </p:stCondLst>
                            <p:childTnLst>
                              <p:par>
                                <p:cTn id="17" presetID="22" presetClass="entr" presetSubtype="8" fill="hold" grpId="0"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300"/>
                                        <p:tgtEl>
                                          <p:spTgt spid="23"/>
                                        </p:tgtEl>
                                      </p:cBhvr>
                                    </p:animEffect>
                                  </p:childTnLst>
                                </p:cTn>
                              </p:par>
                            </p:childTnLst>
                          </p:cTn>
                        </p:par>
                        <p:par>
                          <p:cTn id="20" fill="hold">
                            <p:stCondLst>
                              <p:cond delay="12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300"/>
                                        <p:tgtEl>
                                          <p:spTgt spid="9"/>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wipe(left)">
                                      <p:cBhvr>
                                        <p:cTn id="27" dur="3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22" grpId="0"/>
      <p:bldP spid="23" grpId="0"/>
      <p:bldP spid="2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1047555"/>
            <a:ext cx="12192000" cy="400110"/>
          </a:xfrm>
          <a:prstGeom prst="rect">
            <a:avLst/>
          </a:prstGeom>
          <a:noFill/>
        </p:spPr>
        <p:txBody>
          <a:bodyPr wrap="square" rtlCol="0">
            <a:spAutoFit/>
          </a:bodyPr>
          <a:lstStyle/>
          <a:p>
            <a:pPr algn="ctr"/>
            <a:r>
              <a:rPr lang="zh-CN" altLang="en-US" sz="2000" dirty="0">
                <a:solidFill>
                  <a:schemeClr val="tx1"/>
                </a:solidFill>
                <a:effectLst/>
                <a:uFillTx/>
                <a:latin typeface="思源黑体 CN Bold" panose="020B0800000000000000" pitchFamily="34" charset="-122"/>
                <a:ea typeface="思源黑体 CN Bold" panose="020B0800000000000000" pitchFamily="34" charset="-122"/>
                <a:cs typeface="OPPOSans R" panose="00020600040101010101" charset="-122"/>
                <a:sym typeface="+mn-ea"/>
              </a:rPr>
              <a:t>设备</a:t>
            </a: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6" name="椭圆 5"/>
          <p:cNvSpPr/>
          <p:nvPr/>
        </p:nvSpPr>
        <p:spPr>
          <a:xfrm>
            <a:off x="6911497" y="2903219"/>
            <a:ext cx="1051560" cy="1051560"/>
          </a:xfrm>
          <a:prstGeom prst="ellipse">
            <a:avLst/>
          </a:pr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思源黑体 CN Bold" panose="020B0800000000000000" pitchFamily="34" charset="-122"/>
                <a:ea typeface="思源黑体 CN Bold" panose="020B0800000000000000" pitchFamily="34" charset="-122"/>
                <a:cs typeface="思源黑体 CN Medium" panose="020B0600000000000000" charset="-122"/>
                <a:sym typeface="+mn-ea"/>
              </a:rPr>
              <a:t>支撑软件</a:t>
            </a:r>
          </a:p>
        </p:txBody>
      </p:sp>
      <p:grpSp>
        <p:nvGrpSpPr>
          <p:cNvPr id="2" name="组合 1">
            <a:extLst>
              <a:ext uri="{FF2B5EF4-FFF2-40B4-BE49-F238E27FC236}">
                <a16:creationId xmlns:a16="http://schemas.microsoft.com/office/drawing/2014/main" id="{4207762B-4598-FC4E-E44C-2119A1BFA86B}"/>
              </a:ext>
            </a:extLst>
          </p:cNvPr>
          <p:cNvGrpSpPr/>
          <p:nvPr/>
        </p:nvGrpSpPr>
        <p:grpSpPr>
          <a:xfrm>
            <a:off x="821053" y="2876998"/>
            <a:ext cx="1051560" cy="1051560"/>
            <a:chOff x="1151890" y="1411922"/>
            <a:chExt cx="1051560" cy="1051560"/>
          </a:xfrm>
        </p:grpSpPr>
        <p:sp>
          <p:nvSpPr>
            <p:cNvPr id="12" name="椭圆 11"/>
            <p:cNvSpPr/>
            <p:nvPr/>
          </p:nvSpPr>
          <p:spPr>
            <a:xfrm>
              <a:off x="1151890" y="1411922"/>
              <a:ext cx="1051560" cy="1051560"/>
            </a:xfrm>
            <a:prstGeom prst="ellipse">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3" name="文本框 12"/>
            <p:cNvSpPr txBox="1"/>
            <p:nvPr/>
          </p:nvSpPr>
          <p:spPr>
            <a:xfrm>
              <a:off x="1185545" y="1738312"/>
              <a:ext cx="944880" cy="398780"/>
            </a:xfrm>
            <a:prstGeom prst="rect">
              <a:avLst/>
            </a:prstGeom>
            <a:noFill/>
          </p:spPr>
          <p:txBody>
            <a:bodyPr wrap="none" rtlCol="0">
              <a:spAutoFit/>
            </a:bodyPr>
            <a:lstStyle/>
            <a:p>
              <a:r>
                <a:rPr lang="zh-CN" altLang="en-US" sz="2000" dirty="0">
                  <a:solidFill>
                    <a:schemeClr val="bg1"/>
                  </a:solidFill>
                  <a:latin typeface="思源黑体 CN Bold" panose="020B0800000000000000" pitchFamily="34" charset="-122"/>
                  <a:ea typeface="思源黑体 CN Bold" panose="020B0800000000000000" pitchFamily="34" charset="-122"/>
                  <a:cs typeface="思源黑体 CN Medium" panose="020B0600000000000000" charset="-122"/>
                </a:rPr>
                <a:t>客户端</a:t>
              </a:r>
            </a:p>
          </p:txBody>
        </p:sp>
      </p:grpSp>
      <p:grpSp>
        <p:nvGrpSpPr>
          <p:cNvPr id="38" name="组合 37"/>
          <p:cNvGrpSpPr/>
          <p:nvPr/>
        </p:nvGrpSpPr>
        <p:grpSpPr>
          <a:xfrm>
            <a:off x="2306955" y="721995"/>
            <a:ext cx="3491230" cy="4669155"/>
            <a:chOff x="2155" y="5950"/>
            <a:chExt cx="5498" cy="7353"/>
          </a:xfrm>
        </p:grpSpPr>
        <p:sp>
          <p:nvSpPr>
            <p:cNvPr id="39" name="文本框 38"/>
            <p:cNvSpPr txBox="1"/>
            <p:nvPr/>
          </p:nvSpPr>
          <p:spPr>
            <a:xfrm>
              <a:off x="2155" y="5950"/>
              <a:ext cx="488" cy="580"/>
            </a:xfrm>
            <a:prstGeom prst="rect">
              <a:avLst/>
            </a:prstGeom>
            <a:noFill/>
          </p:spPr>
          <p:txBody>
            <a:bodyPr wrap="none" rtlCol="0">
              <a:spAutoFit/>
            </a:bodyPr>
            <a:lstStyle/>
            <a:p>
              <a:endParaRPr lang="zh-CN" altLang="en-US">
                <a:latin typeface="思源黑体 CN Bold" panose="020B0800000000000000" pitchFamily="34" charset="-122"/>
                <a:ea typeface="思源黑体 CN Bold" panose="020B0800000000000000" pitchFamily="34" charset="-122"/>
                <a:cs typeface="思源黑体 CN Medium" panose="020B0600000000000000" charset="-122"/>
              </a:endParaRPr>
            </a:p>
          </p:txBody>
        </p:sp>
        <p:sp>
          <p:nvSpPr>
            <p:cNvPr id="41" name="文本框 40"/>
            <p:cNvSpPr txBox="1"/>
            <p:nvPr/>
          </p:nvSpPr>
          <p:spPr>
            <a:xfrm>
              <a:off x="2292" y="7976"/>
              <a:ext cx="5361" cy="5327"/>
            </a:xfrm>
            <a:prstGeom prst="rect">
              <a:avLst/>
            </a:prstGeom>
            <a:noFill/>
          </p:spPr>
          <p:txBody>
            <a:bodyPr wrap="square" rtlCol="0">
              <a:spAutoFit/>
            </a:bodyPr>
            <a:lstStyle/>
            <a:p>
              <a:pPr algn="l" fontAlgn="auto">
                <a:lnSpc>
                  <a:spcPct val="150000"/>
                </a:lnSpc>
              </a:pPr>
              <a:r>
                <a:rPr lang="zh-CN" altLang="en-US" sz="1600" dirty="0">
                  <a:cs typeface="思源黑体 CN Medium" panose="020B0600000000000000" charset="-122"/>
                </a:rPr>
                <a:t>客户端</a:t>
              </a:r>
            </a:p>
            <a:p>
              <a:pPr algn="l" fontAlgn="auto">
                <a:lnSpc>
                  <a:spcPct val="150000"/>
                </a:lnSpc>
              </a:pPr>
              <a:r>
                <a:rPr lang="zh-CN" altLang="en-US" sz="1400" dirty="0">
                  <a:cs typeface="思源黑体 CN Medium" panose="020B0600000000000000" charset="-122"/>
                </a:rPr>
                <a:t>内存：512M以上。</a:t>
              </a:r>
            </a:p>
            <a:p>
              <a:pPr algn="l" fontAlgn="auto">
                <a:lnSpc>
                  <a:spcPct val="150000"/>
                </a:lnSpc>
              </a:pPr>
              <a:r>
                <a:rPr lang="zh-CN" altLang="en-US" sz="1400" dirty="0">
                  <a:cs typeface="思源黑体 CN Medium" panose="020B0600000000000000" charset="-122"/>
                </a:rPr>
                <a:t>CPU：主频1.6G以上。</a:t>
              </a:r>
            </a:p>
            <a:p>
              <a:pPr algn="l" fontAlgn="auto">
                <a:lnSpc>
                  <a:spcPct val="150000"/>
                </a:lnSpc>
              </a:pPr>
              <a:r>
                <a:rPr lang="zh-CN" altLang="en-US" sz="1400" dirty="0">
                  <a:cs typeface="思源黑体 CN Medium" panose="020B0600000000000000" charset="-122"/>
                </a:rPr>
                <a:t>操作系统：Windows Xp。</a:t>
              </a:r>
            </a:p>
            <a:p>
              <a:pPr algn="l" fontAlgn="auto">
                <a:lnSpc>
                  <a:spcPct val="150000"/>
                </a:lnSpc>
              </a:pPr>
              <a:r>
                <a:rPr lang="zh-CN" altLang="en-US" sz="1400" dirty="0">
                  <a:cs typeface="思源黑体 CN Medium" panose="020B0600000000000000" charset="-122"/>
                </a:rPr>
                <a:t>浏览器：Internet Explorer 6.0以上。</a:t>
              </a:r>
            </a:p>
            <a:p>
              <a:pPr algn="l" fontAlgn="auto">
                <a:lnSpc>
                  <a:spcPct val="150000"/>
                </a:lnSpc>
              </a:pPr>
              <a:r>
                <a:rPr lang="zh-CN" altLang="en-US" sz="1600" dirty="0">
                  <a:cs typeface="思源黑体 CN Medium" panose="020B0600000000000000" charset="-122"/>
                </a:rPr>
                <a:t>服务器端</a:t>
              </a:r>
            </a:p>
            <a:p>
              <a:pPr algn="l" fontAlgn="auto">
                <a:lnSpc>
                  <a:spcPct val="150000"/>
                </a:lnSpc>
              </a:pPr>
              <a:r>
                <a:rPr lang="zh-CN" altLang="en-US" sz="1400" dirty="0">
                  <a:cs typeface="思源黑体 CN Medium" panose="020B0600000000000000" charset="-122"/>
                </a:rPr>
                <a:t>内存：2G以上。</a:t>
              </a:r>
            </a:p>
            <a:p>
              <a:pPr algn="l" fontAlgn="auto">
                <a:lnSpc>
                  <a:spcPct val="150000"/>
                </a:lnSpc>
              </a:pPr>
              <a:r>
                <a:rPr lang="zh-CN" altLang="en-US" sz="1400" dirty="0">
                  <a:cs typeface="思源黑体 CN Medium" panose="020B0600000000000000" charset="-122"/>
                </a:rPr>
                <a:t>CPU：主频2G以上。</a:t>
              </a:r>
            </a:p>
            <a:p>
              <a:pPr algn="l" fontAlgn="auto">
                <a:lnSpc>
                  <a:spcPct val="150000"/>
                </a:lnSpc>
              </a:pPr>
              <a:r>
                <a:rPr lang="zh-CN" altLang="en-US" sz="1400" dirty="0">
                  <a:cs typeface="思源黑体 CN Medium" panose="020B0600000000000000" charset="-122"/>
                </a:rPr>
                <a:t>操作系统：Windows Server 2003。</a:t>
              </a:r>
            </a:p>
            <a:p>
              <a:pPr algn="l" fontAlgn="auto">
                <a:lnSpc>
                  <a:spcPct val="150000"/>
                </a:lnSpc>
              </a:pPr>
              <a:r>
                <a:rPr lang="zh-CN" altLang="en-US" sz="1400" dirty="0">
                  <a:cs typeface="思源黑体 CN Medium" panose="020B0600000000000000" charset="-122"/>
                </a:rPr>
                <a:t>硬盘：120G以上。</a:t>
              </a:r>
            </a:p>
          </p:txBody>
        </p:sp>
      </p:grpSp>
      <p:sp>
        <p:nvSpPr>
          <p:cNvPr id="19" name="文本框 18"/>
          <p:cNvSpPr txBox="1"/>
          <p:nvPr/>
        </p:nvSpPr>
        <p:spPr>
          <a:xfrm>
            <a:off x="8562662" y="3076563"/>
            <a:ext cx="2995766" cy="704873"/>
          </a:xfrm>
          <a:prstGeom prst="rect">
            <a:avLst/>
          </a:prstGeom>
          <a:noFill/>
        </p:spPr>
        <p:txBody>
          <a:bodyPr wrap="square" rtlCol="0">
            <a:spAutoFit/>
          </a:bodyPr>
          <a:lstStyle/>
          <a:p>
            <a:pPr algn="l" fontAlgn="auto">
              <a:lnSpc>
                <a:spcPct val="150000"/>
              </a:lnSpc>
            </a:pPr>
            <a:r>
              <a:rPr lang="zh-CN" altLang="en-US" sz="1400" dirty="0">
                <a:cs typeface="思源黑体 CN Medium" panose="020B0600000000000000" charset="-122"/>
              </a:rPr>
              <a:t>后台数据库采用MySql。</a:t>
            </a:r>
          </a:p>
          <a:p>
            <a:pPr algn="l" fontAlgn="auto">
              <a:lnSpc>
                <a:spcPct val="150000"/>
              </a:lnSpc>
            </a:pPr>
            <a:r>
              <a:rPr lang="zh-CN" altLang="en-US" sz="1400" dirty="0">
                <a:cs typeface="思源黑体 CN Medium" panose="020B0600000000000000" charset="-122"/>
              </a:rPr>
              <a:t>Web服务器采用Apache。</a:t>
            </a:r>
          </a:p>
        </p:txBody>
      </p:sp>
      <p:sp>
        <p:nvSpPr>
          <p:cNvPr id="14" name="文本框 13">
            <a:extLst>
              <a:ext uri="{FF2B5EF4-FFF2-40B4-BE49-F238E27FC236}">
                <a16:creationId xmlns:a16="http://schemas.microsoft.com/office/drawing/2014/main" id="{A57FD294-FE49-BCA6-5BCF-F5F6BF2A3FE9}"/>
              </a:ext>
            </a:extLst>
          </p:cNvPr>
          <p:cNvSpPr txBox="1"/>
          <p:nvPr/>
        </p:nvSpPr>
        <p:spPr>
          <a:xfrm>
            <a:off x="3047144" y="486715"/>
            <a:ext cx="6097712" cy="523220"/>
          </a:xfrm>
          <a:prstGeom prst="rect">
            <a:avLst/>
          </a:prstGeom>
          <a:noFill/>
        </p:spPr>
        <p:txBody>
          <a:bodyPr wrap="square">
            <a:spAutoFit/>
          </a:bodyPr>
          <a:lstStyle/>
          <a:p>
            <a:pPr marL="0" indent="0" algn="ctr">
              <a:lnSpc>
                <a:spcPct val="100000"/>
              </a:lnSpc>
              <a:buNone/>
            </a:pPr>
            <a:r>
              <a:rPr lang="zh-CN" altLang="en-US" sz="2800" dirty="0">
                <a:latin typeface="思源黑体 CN Bold" panose="020B0800000000000000" pitchFamily="34" charset="-122"/>
                <a:ea typeface="思源黑体 CN Bold" panose="020B0800000000000000" pitchFamily="34" charset="-122"/>
              </a:rPr>
              <a:t>运行环境规定</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2192635" cy="6857365"/>
          </a:xfrm>
          <a:prstGeom prst="rect">
            <a:avLst/>
          </a:prstGeom>
          <a:solidFill>
            <a:srgbClr val="F8F9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pic>
        <p:nvPicPr>
          <p:cNvPr id="28" name="图片 27" descr="C:\Users\Administrator\Desktop\3.jpg3"/>
          <p:cNvPicPr>
            <a:picLocks noChangeAspect="1"/>
          </p:cNvPicPr>
          <p:nvPr/>
        </p:nvPicPr>
        <p:blipFill>
          <a:blip r:embed="rId4"/>
          <a:srcRect/>
          <a:stretch>
            <a:fillRect/>
          </a:stretch>
        </p:blipFill>
        <p:spPr>
          <a:xfrm>
            <a:off x="0" y="0"/>
            <a:ext cx="12192000" cy="6858000"/>
          </a:xfrm>
          <a:prstGeom prst="rect">
            <a:avLst/>
          </a:prstGeom>
        </p:spPr>
      </p:pic>
      <p:sp>
        <p:nvSpPr>
          <p:cNvPr id="15" name="任意多边形 14"/>
          <p:cNvSpPr/>
          <p:nvPr/>
        </p:nvSpPr>
        <p:spPr>
          <a:xfrm>
            <a:off x="479523" y="596129"/>
            <a:ext cx="11142980" cy="5761990"/>
          </a:xfrm>
          <a:custGeom>
            <a:avLst/>
            <a:gdLst/>
            <a:ahLst/>
            <a:cxnLst>
              <a:cxn ang="3">
                <a:pos x="hc" y="t"/>
              </a:cxn>
              <a:cxn ang="cd2">
                <a:pos x="l" y="vc"/>
              </a:cxn>
              <a:cxn ang="cd4">
                <a:pos x="hc" y="b"/>
              </a:cxn>
              <a:cxn ang="0">
                <a:pos x="r" y="vc"/>
              </a:cxn>
            </a:cxnLst>
            <a:rect l="l" t="t" r="r" b="b"/>
            <a:pathLst>
              <a:path w="17548" h="9074">
                <a:moveTo>
                  <a:pt x="2770" y="0"/>
                </a:moveTo>
                <a:lnTo>
                  <a:pt x="17548" y="0"/>
                </a:lnTo>
                <a:lnTo>
                  <a:pt x="17548" y="6116"/>
                </a:lnTo>
                <a:lnTo>
                  <a:pt x="14590" y="9074"/>
                </a:lnTo>
                <a:lnTo>
                  <a:pt x="0" y="9074"/>
                </a:lnTo>
                <a:lnTo>
                  <a:pt x="0" y="2770"/>
                </a:lnTo>
                <a:lnTo>
                  <a:pt x="277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3" name="任意多边形 12"/>
          <p:cNvSpPr/>
          <p:nvPr/>
        </p:nvSpPr>
        <p:spPr>
          <a:xfrm rot="2700000">
            <a:off x="1464687" y="-199795"/>
            <a:ext cx="377685" cy="2823229"/>
          </a:xfrm>
          <a:custGeom>
            <a:avLst/>
            <a:gdLst/>
            <a:ahLst/>
            <a:cxnLst>
              <a:cxn ang="3">
                <a:pos x="hc" y="t"/>
              </a:cxn>
              <a:cxn ang="cd2">
                <a:pos x="l" y="vc"/>
              </a:cxn>
              <a:cxn ang="cd4">
                <a:pos x="hc" y="b"/>
              </a:cxn>
              <a:cxn ang="0">
                <a:pos x="r" y="vc"/>
              </a:cxn>
            </a:cxnLst>
            <a:rect l="l" t="t" r="r" b="b"/>
            <a:pathLst>
              <a:path w="595" h="4446">
                <a:moveTo>
                  <a:pt x="0" y="0"/>
                </a:moveTo>
                <a:lnTo>
                  <a:pt x="20" y="0"/>
                </a:lnTo>
                <a:lnTo>
                  <a:pt x="0" y="20"/>
                </a:lnTo>
                <a:lnTo>
                  <a:pt x="0" y="0"/>
                </a:lnTo>
                <a:close/>
                <a:moveTo>
                  <a:pt x="595" y="3851"/>
                </a:moveTo>
                <a:lnTo>
                  <a:pt x="0" y="4446"/>
                </a:lnTo>
                <a:lnTo>
                  <a:pt x="0" y="1823"/>
                </a:lnTo>
                <a:lnTo>
                  <a:pt x="595" y="1228"/>
                </a:lnTo>
                <a:lnTo>
                  <a:pt x="595" y="3851"/>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9" name="任意多边形 8"/>
          <p:cNvSpPr/>
          <p:nvPr/>
        </p:nvSpPr>
        <p:spPr>
          <a:xfrm rot="2700000">
            <a:off x="1058679" y="1099166"/>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1" name="任意多边形 10"/>
          <p:cNvSpPr/>
          <p:nvPr/>
        </p:nvSpPr>
        <p:spPr>
          <a:xfrm rot="2700000">
            <a:off x="1865584" y="-104639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5" name="任意多边形 4"/>
          <p:cNvSpPr/>
          <p:nvPr/>
        </p:nvSpPr>
        <p:spPr>
          <a:xfrm rot="2700000">
            <a:off x="954176" y="-7988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4" name="任意多边形 23"/>
          <p:cNvSpPr/>
          <p:nvPr/>
        </p:nvSpPr>
        <p:spPr>
          <a:xfrm rot="2700000">
            <a:off x="10667636" y="4359613"/>
            <a:ext cx="377685" cy="2043444"/>
          </a:xfrm>
          <a:custGeom>
            <a:avLst/>
            <a:gdLst/>
            <a:ahLst/>
            <a:cxnLst>
              <a:cxn ang="3">
                <a:pos x="hc" y="t"/>
              </a:cxn>
              <a:cxn ang="cd2">
                <a:pos x="l" y="vc"/>
              </a:cxn>
              <a:cxn ang="cd4">
                <a:pos x="hc" y="b"/>
              </a:cxn>
              <a:cxn ang="0">
                <a:pos x="r" y="vc"/>
              </a:cxn>
            </a:cxnLst>
            <a:rect l="l" t="t" r="r" b="b"/>
            <a:pathLst>
              <a:path w="595" h="3218">
                <a:moveTo>
                  <a:pt x="595" y="2623"/>
                </a:moveTo>
                <a:lnTo>
                  <a:pt x="0" y="3218"/>
                </a:lnTo>
                <a:lnTo>
                  <a:pt x="0" y="595"/>
                </a:lnTo>
                <a:lnTo>
                  <a:pt x="595" y="0"/>
                </a:lnTo>
                <a:lnTo>
                  <a:pt x="595" y="2623"/>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4" name="任意多边形 13"/>
          <p:cNvSpPr/>
          <p:nvPr/>
        </p:nvSpPr>
        <p:spPr>
          <a:xfrm rot="2700000" flipH="1" flipV="1">
            <a:off x="9841184" y="508517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2" name="任意多边形 11"/>
          <p:cNvSpPr/>
          <p:nvPr/>
        </p:nvSpPr>
        <p:spPr>
          <a:xfrm rot="2700000">
            <a:off x="10890656" y="492773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1" name="任意多边形 20"/>
          <p:cNvSpPr/>
          <p:nvPr/>
        </p:nvSpPr>
        <p:spPr>
          <a:xfrm rot="2700000">
            <a:off x="10778624" y="4053821"/>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cxnSp>
        <p:nvCxnSpPr>
          <p:cNvPr id="31" name="直接连接符 30"/>
          <p:cNvCxnSpPr/>
          <p:nvPr/>
        </p:nvCxnSpPr>
        <p:spPr>
          <a:xfrm>
            <a:off x="2252345" y="569595"/>
            <a:ext cx="9432000" cy="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1680825" y="570865"/>
            <a:ext cx="0" cy="382524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27685" y="6323965"/>
            <a:ext cx="9288000" cy="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31495" y="2434590"/>
            <a:ext cx="0" cy="388800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sp>
        <p:nvSpPr>
          <p:cNvPr id="338" name="文本框 337"/>
          <p:cNvSpPr txBox="1"/>
          <p:nvPr/>
        </p:nvSpPr>
        <p:spPr>
          <a:xfrm>
            <a:off x="4301198" y="3496082"/>
            <a:ext cx="3789680" cy="337185"/>
          </a:xfrm>
          <a:prstGeom prst="rect">
            <a:avLst/>
          </a:prstGeom>
          <a:noFill/>
          <a:effectLst/>
        </p:spPr>
        <p:txBody>
          <a:bodyPr wrap="square" rtlCol="0">
            <a:spAutoFit/>
          </a:bodyPr>
          <a:lstStyle/>
          <a:p>
            <a:pPr algn="ctr"/>
            <a:r>
              <a:rPr lang="en-US" altLang="zh-CN" sz="1600" b="0" i="0" dirty="0">
                <a:solidFill>
                  <a:srgbClr val="333333"/>
                </a:solidFill>
                <a:effectLst/>
                <a:latin typeface="microsoft yahei" panose="020B0503020204020204" pitchFamily="34" charset="-122"/>
                <a:ea typeface="microsoft yahei" panose="020B0503020204020204" pitchFamily="34" charset="-122"/>
              </a:rPr>
              <a:t>Project Summary</a:t>
            </a:r>
            <a:endParaRPr lang="zh-CN" altLang="en-US" sz="1600" spc="200" dirty="0">
              <a:solidFill>
                <a:schemeClr val="tx1"/>
              </a:solidFill>
              <a:effectLst/>
              <a:uFillTx/>
              <a:latin typeface="+mj-lt"/>
              <a:ea typeface="+mj-ea"/>
              <a:cs typeface="+mj-lt"/>
            </a:endParaRPr>
          </a:p>
        </p:txBody>
      </p:sp>
      <p:sp>
        <p:nvSpPr>
          <p:cNvPr id="339" name="副标题 140"/>
          <p:cNvSpPr>
            <a:spLocks noGrp="1"/>
          </p:cNvSpPr>
          <p:nvPr>
            <p:custDataLst>
              <p:tags r:id="rId2"/>
            </p:custDataLst>
          </p:nvPr>
        </p:nvSpPr>
        <p:spPr>
          <a:xfrm>
            <a:off x="9525" y="2716530"/>
            <a:ext cx="12192635" cy="905510"/>
          </a:xfrm>
          <a:prstGeom prst="rect">
            <a:avLst/>
          </a:prstGeom>
          <a:effectLst/>
        </p:spPr>
        <p:txBody>
          <a:bodyPr vert="horz" lIns="90000" tIns="46800" rIns="90000" bIns="4680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zh-CN" altLang="en-US" sz="5000"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rPr>
              <a:t>项目总结</a:t>
            </a:r>
          </a:p>
        </p:txBody>
      </p:sp>
      <p:sp>
        <p:nvSpPr>
          <p:cNvPr id="4" name="矩形 3"/>
          <p:cNvSpPr/>
          <p:nvPr/>
        </p:nvSpPr>
        <p:spPr>
          <a:xfrm>
            <a:off x="5724525" y="3889375"/>
            <a:ext cx="7239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R" panose="00020600040101010101" charset="-122"/>
            </a:endParaRPr>
          </a:p>
        </p:txBody>
      </p:sp>
    </p:spTree>
    <p:custDataLst>
      <p:tags r:id="rId1"/>
    </p:custDataLst>
    <p:extLst>
      <p:ext uri="{BB962C8B-B14F-4D97-AF65-F5344CB8AC3E}">
        <p14:creationId xmlns:p14="http://schemas.microsoft.com/office/powerpoint/2010/main" val="2140922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1882B7-5EF9-1237-1804-41BD06802136}"/>
              </a:ext>
            </a:extLst>
          </p:cNvPr>
          <p:cNvSpPr>
            <a:spLocks noGrp="1"/>
          </p:cNvSpPr>
          <p:nvPr>
            <p:ph type="title"/>
          </p:nvPr>
        </p:nvSpPr>
        <p:spPr>
          <a:xfrm>
            <a:off x="608399" y="664617"/>
            <a:ext cx="10969200" cy="705600"/>
          </a:xfrm>
        </p:spPr>
        <p:txBody>
          <a:bodyPr/>
          <a:lstStyle/>
          <a:p>
            <a:pPr algn="ctr"/>
            <a:r>
              <a:rPr lang="en-US" altLang="zh-CN" dirty="0"/>
              <a:t>SWOT</a:t>
            </a:r>
            <a:r>
              <a:rPr lang="zh-CN" altLang="en-US" dirty="0"/>
              <a:t>分析</a:t>
            </a:r>
          </a:p>
        </p:txBody>
      </p:sp>
      <p:sp>
        <p:nvSpPr>
          <p:cNvPr id="6" name="矩形 5">
            <a:extLst>
              <a:ext uri="{FF2B5EF4-FFF2-40B4-BE49-F238E27FC236}">
                <a16:creationId xmlns:a16="http://schemas.microsoft.com/office/drawing/2014/main" id="{543616F2-0E80-F330-3B7C-254095F7C91B}"/>
              </a:ext>
            </a:extLst>
          </p:cNvPr>
          <p:cNvSpPr/>
          <p:nvPr/>
        </p:nvSpPr>
        <p:spPr>
          <a:xfrm>
            <a:off x="2427036" y="1941816"/>
            <a:ext cx="7331927" cy="3866803"/>
          </a:xfrm>
          <a:prstGeom prst="rect">
            <a:avLst/>
          </a:prstGeom>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ln>
                <a:solidFill>
                  <a:schemeClr val="accent4">
                    <a:lumMod val="75000"/>
                  </a:schemeClr>
                </a:solidFill>
              </a:ln>
              <a:cs typeface="思源黑体 CN Medium" panose="020B0600000000000000" charset="-122"/>
            </a:endParaRPr>
          </a:p>
        </p:txBody>
      </p:sp>
      <p:graphicFrame>
        <p:nvGraphicFramePr>
          <p:cNvPr id="5" name="表格 4">
            <a:extLst>
              <a:ext uri="{FF2B5EF4-FFF2-40B4-BE49-F238E27FC236}">
                <a16:creationId xmlns:a16="http://schemas.microsoft.com/office/drawing/2014/main" id="{1B718782-161B-F49C-14C4-DE7BBA9ACB48}"/>
              </a:ext>
            </a:extLst>
          </p:cNvPr>
          <p:cNvGraphicFramePr>
            <a:graphicFrameLocks noGrp="1"/>
          </p:cNvGraphicFramePr>
          <p:nvPr>
            <p:extLst>
              <p:ext uri="{D42A27DB-BD31-4B8C-83A1-F6EECF244321}">
                <p14:modId xmlns:p14="http://schemas.microsoft.com/office/powerpoint/2010/main" val="1265807240"/>
              </p:ext>
            </p:extLst>
          </p:nvPr>
        </p:nvGraphicFramePr>
        <p:xfrm>
          <a:off x="2784296" y="2332234"/>
          <a:ext cx="6760396" cy="3155549"/>
        </p:xfrm>
        <a:graphic>
          <a:graphicData uri="http://schemas.openxmlformats.org/drawingml/2006/table">
            <a:tbl>
              <a:tblPr bandRow="1">
                <a:tableStyleId>{00A15C55-8517-42AA-B614-E9B94910E393}</a:tableStyleId>
              </a:tblPr>
              <a:tblGrid>
                <a:gridCol w="3380198">
                  <a:extLst>
                    <a:ext uri="{9D8B030D-6E8A-4147-A177-3AD203B41FA5}">
                      <a16:colId xmlns:a16="http://schemas.microsoft.com/office/drawing/2014/main" val="645990996"/>
                    </a:ext>
                  </a:extLst>
                </a:gridCol>
                <a:gridCol w="3380198">
                  <a:extLst>
                    <a:ext uri="{9D8B030D-6E8A-4147-A177-3AD203B41FA5}">
                      <a16:colId xmlns:a16="http://schemas.microsoft.com/office/drawing/2014/main" val="4198935606"/>
                    </a:ext>
                  </a:extLst>
                </a:gridCol>
              </a:tblGrid>
              <a:tr h="1695236">
                <a:tc>
                  <a:txBody>
                    <a:bodyPr/>
                    <a:lstStyle/>
                    <a:p>
                      <a:pPr algn="just"/>
                      <a:r>
                        <a:rPr lang="zh-CN" sz="1600" b="1" kern="100" dirty="0">
                          <a:effectLst/>
                          <a:latin typeface="新宋体" panose="02010609030101010101" pitchFamily="49" charset="-122"/>
                          <a:ea typeface="新宋体" panose="02010609030101010101" pitchFamily="49" charset="-122"/>
                        </a:rPr>
                        <a:t>优势</a:t>
                      </a:r>
                      <a:r>
                        <a:rPr lang="en-US" sz="1600" b="1" kern="100" dirty="0">
                          <a:effectLst/>
                          <a:latin typeface="新宋体" panose="02010609030101010101" pitchFamily="49" charset="-122"/>
                          <a:ea typeface="新宋体" panose="02010609030101010101" pitchFamily="49" charset="-122"/>
                        </a:rPr>
                        <a:t>(S)</a:t>
                      </a:r>
                      <a:endParaRPr lang="zh-CN" sz="1600" b="1" kern="100" dirty="0">
                        <a:effectLst/>
                        <a:latin typeface="新宋体" panose="02010609030101010101" pitchFamily="49" charset="-122"/>
                        <a:ea typeface="新宋体" panose="02010609030101010101" pitchFamily="49" charset="-122"/>
                      </a:endParaRPr>
                    </a:p>
                    <a:p>
                      <a:pPr algn="just"/>
                      <a:r>
                        <a:rPr lang="zh-CN" sz="1600" kern="100" dirty="0">
                          <a:effectLst/>
                          <a:latin typeface="新宋体" panose="02010609030101010101" pitchFamily="49" charset="-122"/>
                          <a:ea typeface="新宋体" panose="02010609030101010101" pitchFamily="49" charset="-122"/>
                        </a:rPr>
                        <a:t>①满足小团体要求，实现提醒生日功能</a:t>
                      </a:r>
                      <a:r>
                        <a:rPr lang="en-US" sz="1600" kern="100" dirty="0">
                          <a:effectLst/>
                          <a:latin typeface="新宋体" panose="02010609030101010101" pitchFamily="49" charset="-122"/>
                          <a:ea typeface="新宋体" panose="02010609030101010101" pitchFamily="49" charset="-122"/>
                        </a:rPr>
                        <a:t>,</a:t>
                      </a:r>
                      <a:r>
                        <a:rPr lang="zh-CN" sz="1600" kern="100" dirty="0">
                          <a:effectLst/>
                          <a:latin typeface="新宋体" panose="02010609030101010101" pitchFamily="49" charset="-122"/>
                          <a:ea typeface="新宋体" panose="02010609030101010101" pitchFamily="49" charset="-122"/>
                        </a:rPr>
                        <a:t>避免小团体忘记生日的尴尬</a:t>
                      </a:r>
                    </a:p>
                    <a:p>
                      <a:pPr algn="just"/>
                      <a:r>
                        <a:rPr lang="zh-CN" sz="1600" kern="100" dirty="0">
                          <a:effectLst/>
                          <a:latin typeface="新宋体" panose="02010609030101010101" pitchFamily="49" charset="-122"/>
                          <a:ea typeface="新宋体" panose="02010609030101010101" pitchFamily="49" charset="-122"/>
                        </a:rPr>
                        <a:t>②本团队组织架构明确，能高效完成用户需求</a:t>
                      </a:r>
                      <a:endParaRPr lang="zh-CN" sz="1600" kern="100" dirty="0">
                        <a:effectLst/>
                        <a:latin typeface="新宋体" panose="02010609030101010101" pitchFamily="49" charset="-122"/>
                        <a:ea typeface="新宋体" panose="02010609030101010101" pitchFamily="49" charset="-122"/>
                        <a:cs typeface="Arial" panose="020B0604020202020204" pitchFamily="34" charset="0"/>
                      </a:endParaRPr>
                    </a:p>
                  </a:txBody>
                  <a:tcPr marL="68580" marR="68580" marT="0" marB="0"/>
                </a:tc>
                <a:tc>
                  <a:txBody>
                    <a:bodyPr/>
                    <a:lstStyle/>
                    <a:p>
                      <a:pPr algn="just"/>
                      <a:r>
                        <a:rPr lang="zh-CN" sz="1600" b="1" kern="100" dirty="0">
                          <a:effectLst/>
                          <a:latin typeface="新宋体" panose="02010609030101010101" pitchFamily="49" charset="-122"/>
                          <a:ea typeface="新宋体" panose="02010609030101010101" pitchFamily="49" charset="-122"/>
                        </a:rPr>
                        <a:t>劣势</a:t>
                      </a:r>
                      <a:r>
                        <a:rPr lang="en-US" sz="1600" b="1" kern="100" dirty="0">
                          <a:effectLst/>
                          <a:latin typeface="新宋体" panose="02010609030101010101" pitchFamily="49" charset="-122"/>
                          <a:ea typeface="新宋体" panose="02010609030101010101" pitchFamily="49" charset="-122"/>
                        </a:rPr>
                        <a:t>(W)</a:t>
                      </a:r>
                      <a:endParaRPr lang="zh-CN" sz="1600" b="1" kern="100" dirty="0">
                        <a:effectLst/>
                        <a:latin typeface="新宋体" panose="02010609030101010101" pitchFamily="49" charset="-122"/>
                        <a:ea typeface="新宋体" panose="02010609030101010101" pitchFamily="49" charset="-122"/>
                      </a:endParaRPr>
                    </a:p>
                    <a:p>
                      <a:pPr algn="just"/>
                      <a:r>
                        <a:rPr lang="zh-CN" sz="1600" kern="100" dirty="0">
                          <a:effectLst/>
                          <a:latin typeface="新宋体" panose="02010609030101010101" pitchFamily="49" charset="-122"/>
                          <a:ea typeface="新宋体" panose="02010609030101010101" pitchFamily="49" charset="-122"/>
                        </a:rPr>
                        <a:t>①应用场合较少，适用性较低</a:t>
                      </a:r>
                    </a:p>
                    <a:p>
                      <a:pPr algn="just"/>
                      <a:r>
                        <a:rPr lang="zh-CN" sz="1600" kern="100" dirty="0">
                          <a:effectLst/>
                          <a:latin typeface="新宋体" panose="02010609030101010101" pitchFamily="49" charset="-122"/>
                          <a:ea typeface="新宋体" panose="02010609030101010101" pitchFamily="49" charset="-122"/>
                        </a:rPr>
                        <a:t>②目前团队处于初建阶段，若用户需求增加或改变，可能不能满足用户要求</a:t>
                      </a:r>
                      <a:endParaRPr lang="zh-CN" sz="1600" kern="100" dirty="0">
                        <a:effectLst/>
                        <a:latin typeface="新宋体" panose="02010609030101010101" pitchFamily="49" charset="-122"/>
                        <a:ea typeface="新宋体" panose="02010609030101010101" pitchFamily="49" charset="-122"/>
                        <a:cs typeface="Arial" panose="020B0604020202020204" pitchFamily="34" charset="0"/>
                      </a:endParaRPr>
                    </a:p>
                  </a:txBody>
                  <a:tcPr marL="68580" marR="68580" marT="0" marB="0"/>
                </a:tc>
                <a:extLst>
                  <a:ext uri="{0D108BD9-81ED-4DB2-BD59-A6C34878D82A}">
                    <a16:rowId xmlns:a16="http://schemas.microsoft.com/office/drawing/2014/main" val="4188013660"/>
                  </a:ext>
                </a:extLst>
              </a:tr>
              <a:tr h="1460313">
                <a:tc>
                  <a:txBody>
                    <a:bodyPr/>
                    <a:lstStyle/>
                    <a:p>
                      <a:pPr algn="just"/>
                      <a:r>
                        <a:rPr lang="zh-CN" sz="1600" b="1" kern="100" dirty="0">
                          <a:effectLst/>
                          <a:latin typeface="新宋体" panose="02010609030101010101" pitchFamily="49" charset="-122"/>
                          <a:ea typeface="新宋体" panose="02010609030101010101" pitchFamily="49" charset="-122"/>
                        </a:rPr>
                        <a:t>机会</a:t>
                      </a:r>
                      <a:r>
                        <a:rPr lang="en-US" sz="1600" b="1" kern="100" dirty="0">
                          <a:effectLst/>
                          <a:latin typeface="新宋体" panose="02010609030101010101" pitchFamily="49" charset="-122"/>
                          <a:ea typeface="新宋体" panose="02010609030101010101" pitchFamily="49" charset="-122"/>
                        </a:rPr>
                        <a:t>(O)</a:t>
                      </a:r>
                      <a:endParaRPr lang="zh-CN" sz="1600" b="1" kern="100" dirty="0">
                        <a:effectLst/>
                        <a:latin typeface="新宋体" panose="02010609030101010101" pitchFamily="49" charset="-122"/>
                        <a:ea typeface="新宋体" panose="02010609030101010101" pitchFamily="49" charset="-122"/>
                      </a:endParaRPr>
                    </a:p>
                    <a:p>
                      <a:pPr algn="just"/>
                      <a:r>
                        <a:rPr lang="zh-CN" sz="1600" kern="100" dirty="0">
                          <a:effectLst/>
                          <a:latin typeface="新宋体" panose="02010609030101010101" pitchFamily="49" charset="-122"/>
                          <a:ea typeface="新宋体" panose="02010609030101010101" pitchFamily="49" charset="-122"/>
                        </a:rPr>
                        <a:t>①学校支持，支持大学生创新创业</a:t>
                      </a:r>
                    </a:p>
                    <a:p>
                      <a:pPr algn="just"/>
                      <a:r>
                        <a:rPr lang="zh-CN" sz="1600" kern="100" dirty="0">
                          <a:effectLst/>
                          <a:latin typeface="新宋体" panose="02010609030101010101" pitchFamily="49" charset="-122"/>
                          <a:ea typeface="新宋体" panose="02010609030101010101" pitchFamily="49" charset="-122"/>
                        </a:rPr>
                        <a:t>②系统发展空间大，未来能进一步发展</a:t>
                      </a:r>
                      <a:endParaRPr lang="zh-CN" sz="1600" kern="100" dirty="0">
                        <a:effectLst/>
                        <a:latin typeface="新宋体" panose="02010609030101010101" pitchFamily="49" charset="-122"/>
                        <a:ea typeface="新宋体" panose="02010609030101010101" pitchFamily="49" charset="-122"/>
                        <a:cs typeface="Arial" panose="020B0604020202020204" pitchFamily="34" charset="0"/>
                      </a:endParaRPr>
                    </a:p>
                  </a:txBody>
                  <a:tcPr marL="68580" marR="68580" marT="0" marB="0"/>
                </a:tc>
                <a:tc>
                  <a:txBody>
                    <a:bodyPr/>
                    <a:lstStyle/>
                    <a:p>
                      <a:pPr algn="just"/>
                      <a:r>
                        <a:rPr lang="zh-CN" sz="1600" b="1" kern="100" dirty="0">
                          <a:effectLst/>
                          <a:latin typeface="新宋体" panose="02010609030101010101" pitchFamily="49" charset="-122"/>
                          <a:ea typeface="新宋体" panose="02010609030101010101" pitchFamily="49" charset="-122"/>
                        </a:rPr>
                        <a:t>威胁</a:t>
                      </a:r>
                      <a:r>
                        <a:rPr lang="en-US" sz="1600" b="1" kern="100" dirty="0">
                          <a:effectLst/>
                          <a:latin typeface="新宋体" panose="02010609030101010101" pitchFamily="49" charset="-122"/>
                          <a:ea typeface="新宋体" panose="02010609030101010101" pitchFamily="49" charset="-122"/>
                        </a:rPr>
                        <a:t>(T)</a:t>
                      </a:r>
                      <a:endParaRPr lang="zh-CN" sz="1600" b="1" kern="100" dirty="0">
                        <a:effectLst/>
                        <a:latin typeface="新宋体" panose="02010609030101010101" pitchFamily="49" charset="-122"/>
                        <a:ea typeface="新宋体" panose="02010609030101010101" pitchFamily="49" charset="-122"/>
                      </a:endParaRPr>
                    </a:p>
                    <a:p>
                      <a:pPr algn="just"/>
                      <a:r>
                        <a:rPr lang="zh-CN" sz="1600" kern="100" dirty="0">
                          <a:effectLst/>
                          <a:latin typeface="新宋体" panose="02010609030101010101" pitchFamily="49" charset="-122"/>
                          <a:ea typeface="新宋体" panose="02010609030101010101" pitchFamily="49" charset="-122"/>
                        </a:rPr>
                        <a:t>该系统基于微信小程序进行开发，未来发展会有一定限制</a:t>
                      </a:r>
                      <a:endParaRPr lang="zh-CN" sz="1600" kern="100" dirty="0">
                        <a:effectLst/>
                        <a:latin typeface="新宋体" panose="02010609030101010101" pitchFamily="49" charset="-122"/>
                        <a:ea typeface="新宋体" panose="02010609030101010101" pitchFamily="49" charset="-122"/>
                        <a:cs typeface="Arial" panose="020B0604020202020204" pitchFamily="34" charset="0"/>
                      </a:endParaRPr>
                    </a:p>
                  </a:txBody>
                  <a:tcPr marL="68580" marR="68580" marT="0" marB="0"/>
                </a:tc>
                <a:extLst>
                  <a:ext uri="{0D108BD9-81ED-4DB2-BD59-A6C34878D82A}">
                    <a16:rowId xmlns:a16="http://schemas.microsoft.com/office/drawing/2014/main" val="1917414636"/>
                  </a:ext>
                </a:extLst>
              </a:tr>
            </a:tbl>
          </a:graphicData>
        </a:graphic>
      </p:graphicFrame>
    </p:spTree>
    <p:extLst>
      <p:ext uri="{BB962C8B-B14F-4D97-AF65-F5344CB8AC3E}">
        <p14:creationId xmlns:p14="http://schemas.microsoft.com/office/powerpoint/2010/main" val="3806393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2192635" cy="6857365"/>
          </a:xfrm>
          <a:prstGeom prst="rect">
            <a:avLst/>
          </a:prstGeom>
          <a:solidFill>
            <a:srgbClr val="F8F9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pic>
        <p:nvPicPr>
          <p:cNvPr id="28" name="图片 27" descr="C:\Users\Administrator\Desktop\3.jpg3"/>
          <p:cNvPicPr>
            <a:picLocks noChangeAspect="1"/>
          </p:cNvPicPr>
          <p:nvPr/>
        </p:nvPicPr>
        <p:blipFill>
          <a:blip r:embed="rId4"/>
          <a:srcRect/>
          <a:stretch>
            <a:fillRect/>
          </a:stretch>
        </p:blipFill>
        <p:spPr>
          <a:xfrm>
            <a:off x="0" y="0"/>
            <a:ext cx="12192000" cy="6858000"/>
          </a:xfrm>
          <a:prstGeom prst="rect">
            <a:avLst/>
          </a:prstGeom>
        </p:spPr>
      </p:pic>
      <p:sp>
        <p:nvSpPr>
          <p:cNvPr id="15" name="任意多边形 14"/>
          <p:cNvSpPr/>
          <p:nvPr/>
        </p:nvSpPr>
        <p:spPr>
          <a:xfrm>
            <a:off x="555625" y="569595"/>
            <a:ext cx="11142980" cy="5761990"/>
          </a:xfrm>
          <a:custGeom>
            <a:avLst/>
            <a:gdLst/>
            <a:ahLst/>
            <a:cxnLst>
              <a:cxn ang="3">
                <a:pos x="hc" y="t"/>
              </a:cxn>
              <a:cxn ang="cd2">
                <a:pos x="l" y="vc"/>
              </a:cxn>
              <a:cxn ang="cd4">
                <a:pos x="hc" y="b"/>
              </a:cxn>
              <a:cxn ang="0">
                <a:pos x="r" y="vc"/>
              </a:cxn>
            </a:cxnLst>
            <a:rect l="l" t="t" r="r" b="b"/>
            <a:pathLst>
              <a:path w="17548" h="9074">
                <a:moveTo>
                  <a:pt x="2770" y="0"/>
                </a:moveTo>
                <a:lnTo>
                  <a:pt x="17548" y="0"/>
                </a:lnTo>
                <a:lnTo>
                  <a:pt x="17548" y="6116"/>
                </a:lnTo>
                <a:lnTo>
                  <a:pt x="14590" y="9074"/>
                </a:lnTo>
                <a:lnTo>
                  <a:pt x="0" y="9074"/>
                </a:lnTo>
                <a:lnTo>
                  <a:pt x="0" y="2770"/>
                </a:lnTo>
                <a:lnTo>
                  <a:pt x="277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3" name="任意多边形 12"/>
          <p:cNvSpPr/>
          <p:nvPr/>
        </p:nvSpPr>
        <p:spPr>
          <a:xfrm rot="2700000">
            <a:off x="1464687" y="-199795"/>
            <a:ext cx="377685" cy="2823229"/>
          </a:xfrm>
          <a:custGeom>
            <a:avLst/>
            <a:gdLst/>
            <a:ahLst/>
            <a:cxnLst>
              <a:cxn ang="3">
                <a:pos x="hc" y="t"/>
              </a:cxn>
              <a:cxn ang="cd2">
                <a:pos x="l" y="vc"/>
              </a:cxn>
              <a:cxn ang="cd4">
                <a:pos x="hc" y="b"/>
              </a:cxn>
              <a:cxn ang="0">
                <a:pos x="r" y="vc"/>
              </a:cxn>
            </a:cxnLst>
            <a:rect l="l" t="t" r="r" b="b"/>
            <a:pathLst>
              <a:path w="595" h="4446">
                <a:moveTo>
                  <a:pt x="0" y="0"/>
                </a:moveTo>
                <a:lnTo>
                  <a:pt x="20" y="0"/>
                </a:lnTo>
                <a:lnTo>
                  <a:pt x="0" y="20"/>
                </a:lnTo>
                <a:lnTo>
                  <a:pt x="0" y="0"/>
                </a:lnTo>
                <a:close/>
                <a:moveTo>
                  <a:pt x="595" y="3851"/>
                </a:moveTo>
                <a:lnTo>
                  <a:pt x="0" y="4446"/>
                </a:lnTo>
                <a:lnTo>
                  <a:pt x="0" y="1823"/>
                </a:lnTo>
                <a:lnTo>
                  <a:pt x="595" y="1228"/>
                </a:lnTo>
                <a:lnTo>
                  <a:pt x="595" y="3851"/>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9" name="任意多边形 8"/>
          <p:cNvSpPr/>
          <p:nvPr/>
        </p:nvSpPr>
        <p:spPr>
          <a:xfrm rot="2700000">
            <a:off x="1058679" y="1099166"/>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1" name="任意多边形 10"/>
          <p:cNvSpPr/>
          <p:nvPr/>
        </p:nvSpPr>
        <p:spPr>
          <a:xfrm rot="2700000">
            <a:off x="1865584" y="-104639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5" name="任意多边形 4"/>
          <p:cNvSpPr/>
          <p:nvPr/>
        </p:nvSpPr>
        <p:spPr>
          <a:xfrm rot="2700000">
            <a:off x="954176" y="-7988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4" name="任意多边形 23"/>
          <p:cNvSpPr/>
          <p:nvPr/>
        </p:nvSpPr>
        <p:spPr>
          <a:xfrm rot="2700000">
            <a:off x="10667636" y="4359613"/>
            <a:ext cx="377685" cy="2043444"/>
          </a:xfrm>
          <a:custGeom>
            <a:avLst/>
            <a:gdLst/>
            <a:ahLst/>
            <a:cxnLst>
              <a:cxn ang="3">
                <a:pos x="hc" y="t"/>
              </a:cxn>
              <a:cxn ang="cd2">
                <a:pos x="l" y="vc"/>
              </a:cxn>
              <a:cxn ang="cd4">
                <a:pos x="hc" y="b"/>
              </a:cxn>
              <a:cxn ang="0">
                <a:pos x="r" y="vc"/>
              </a:cxn>
            </a:cxnLst>
            <a:rect l="l" t="t" r="r" b="b"/>
            <a:pathLst>
              <a:path w="595" h="3218">
                <a:moveTo>
                  <a:pt x="595" y="2623"/>
                </a:moveTo>
                <a:lnTo>
                  <a:pt x="0" y="3218"/>
                </a:lnTo>
                <a:lnTo>
                  <a:pt x="0" y="595"/>
                </a:lnTo>
                <a:lnTo>
                  <a:pt x="595" y="0"/>
                </a:lnTo>
                <a:lnTo>
                  <a:pt x="595" y="2623"/>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4" name="任意多边形 13"/>
          <p:cNvSpPr/>
          <p:nvPr/>
        </p:nvSpPr>
        <p:spPr>
          <a:xfrm rot="2700000" flipH="1" flipV="1">
            <a:off x="9841184" y="508517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2" name="任意多边形 11"/>
          <p:cNvSpPr/>
          <p:nvPr/>
        </p:nvSpPr>
        <p:spPr>
          <a:xfrm rot="2700000">
            <a:off x="10890656" y="492773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1" name="任意多边形 20"/>
          <p:cNvSpPr/>
          <p:nvPr/>
        </p:nvSpPr>
        <p:spPr>
          <a:xfrm rot="2700000">
            <a:off x="10778624" y="4053821"/>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cxnSp>
        <p:nvCxnSpPr>
          <p:cNvPr id="31" name="直接连接符 30"/>
          <p:cNvCxnSpPr/>
          <p:nvPr/>
        </p:nvCxnSpPr>
        <p:spPr>
          <a:xfrm>
            <a:off x="2252345" y="569595"/>
            <a:ext cx="9432000" cy="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1680825" y="570865"/>
            <a:ext cx="0" cy="382524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27685" y="6323965"/>
            <a:ext cx="9288000" cy="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31495" y="2434590"/>
            <a:ext cx="0" cy="388800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sp>
        <p:nvSpPr>
          <p:cNvPr id="338" name="文本框 337"/>
          <p:cNvSpPr txBox="1"/>
          <p:nvPr/>
        </p:nvSpPr>
        <p:spPr>
          <a:xfrm>
            <a:off x="4955540" y="1760855"/>
            <a:ext cx="2280285" cy="337185"/>
          </a:xfrm>
          <a:prstGeom prst="rect">
            <a:avLst/>
          </a:prstGeom>
          <a:noFill/>
          <a:effectLst/>
        </p:spPr>
        <p:txBody>
          <a:bodyPr wrap="square" rtlCol="0">
            <a:spAutoFit/>
          </a:bodyPr>
          <a:lstStyle/>
          <a:p>
            <a:pPr algn="ctr"/>
            <a:r>
              <a:rPr lang="zh-CN" altLang="en-US" sz="1600" spc="200" dirty="0">
                <a:solidFill>
                  <a:schemeClr val="tx1"/>
                </a:solidFill>
                <a:effectLst/>
                <a:uFillTx/>
                <a:latin typeface="+mj-lt"/>
                <a:ea typeface="+mj-ea"/>
                <a:cs typeface="+mj-lt"/>
              </a:rPr>
              <a:t>CONTANTS</a:t>
            </a:r>
          </a:p>
        </p:txBody>
      </p:sp>
      <p:sp>
        <p:nvSpPr>
          <p:cNvPr id="339" name="副标题 140"/>
          <p:cNvSpPr>
            <a:spLocks noGrp="1"/>
          </p:cNvSpPr>
          <p:nvPr>
            <p:custDataLst>
              <p:tags r:id="rId2"/>
            </p:custDataLst>
          </p:nvPr>
        </p:nvSpPr>
        <p:spPr>
          <a:xfrm>
            <a:off x="-635" y="970915"/>
            <a:ext cx="12192635" cy="905510"/>
          </a:xfrm>
          <a:prstGeom prst="rect">
            <a:avLst/>
          </a:prstGeom>
          <a:effectLst/>
        </p:spPr>
        <p:txBody>
          <a:bodyPr vert="horz" lIns="90000" tIns="46800" rIns="90000" bIns="4680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zh-CN" altLang="en-US" sz="5000"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rPr>
              <a:t>目 录</a:t>
            </a:r>
          </a:p>
        </p:txBody>
      </p:sp>
      <p:sp>
        <p:nvSpPr>
          <p:cNvPr id="341" name="圆角矩形 340"/>
          <p:cNvSpPr/>
          <p:nvPr/>
        </p:nvSpPr>
        <p:spPr>
          <a:xfrm flipH="1">
            <a:off x="2771139" y="3294221"/>
            <a:ext cx="610235" cy="610235"/>
          </a:xfrm>
          <a:prstGeom prst="roundRect">
            <a:avLst>
              <a:gd name="adj" fmla="val 50000"/>
            </a:avLst>
          </a:pr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OPPOSans R" panose="00020600040101010101" charset="-122"/>
            </a:endParaRPr>
          </a:p>
        </p:txBody>
      </p:sp>
      <p:sp>
        <p:nvSpPr>
          <p:cNvPr id="342" name="文本框 341"/>
          <p:cNvSpPr txBox="1"/>
          <p:nvPr/>
        </p:nvSpPr>
        <p:spPr>
          <a:xfrm>
            <a:off x="3427730" y="3213735"/>
            <a:ext cx="2976880" cy="521970"/>
          </a:xfrm>
          <a:prstGeom prst="rect">
            <a:avLst/>
          </a:prstGeom>
          <a:noFill/>
        </p:spPr>
        <p:txBody>
          <a:bodyPr wrap="square" rtlCol="0">
            <a:spAutoFit/>
          </a:bodyPr>
          <a:lstStyle/>
          <a:p>
            <a:pPr algn="l"/>
            <a:r>
              <a:rPr lang="zh-CN" altLang="en-US" sz="2800" dirty="0">
                <a:solidFill>
                  <a:schemeClr val="tx1"/>
                </a:solidFill>
                <a:effectLst/>
                <a:latin typeface="+mj-ea"/>
                <a:ea typeface="+mj-ea"/>
                <a:cs typeface="OPPOSans R" panose="00020600040101010101" charset="-122"/>
                <a:sym typeface="+mn-ea"/>
              </a:rPr>
              <a:t>工作概述</a:t>
            </a:r>
          </a:p>
        </p:txBody>
      </p:sp>
      <p:sp>
        <p:nvSpPr>
          <p:cNvPr id="343" name="文本框 342"/>
          <p:cNvSpPr txBox="1"/>
          <p:nvPr/>
        </p:nvSpPr>
        <p:spPr>
          <a:xfrm>
            <a:off x="3472815" y="3642201"/>
            <a:ext cx="2976880" cy="275590"/>
          </a:xfrm>
          <a:prstGeom prst="rect">
            <a:avLst/>
          </a:prstGeom>
          <a:noFill/>
        </p:spPr>
        <p:txBody>
          <a:bodyPr wrap="square" rtlCol="0">
            <a:spAutoFit/>
          </a:bodyPr>
          <a:lstStyle/>
          <a:p>
            <a:pPr algn="l"/>
            <a:r>
              <a:rPr lang="zh-CN" altLang="en-US" sz="1200" dirty="0">
                <a:solidFill>
                  <a:schemeClr val="tx1"/>
                </a:solidFill>
                <a:effectLst/>
                <a:latin typeface="+mj-ea"/>
                <a:ea typeface="+mj-ea"/>
                <a:cs typeface="OPPOSans R" panose="00020600040101010101" charset="-122"/>
              </a:rPr>
              <a:t>Work review</a:t>
            </a:r>
          </a:p>
        </p:txBody>
      </p:sp>
      <p:sp>
        <p:nvSpPr>
          <p:cNvPr id="344" name="文本框 343"/>
          <p:cNvSpPr txBox="1"/>
          <p:nvPr/>
        </p:nvSpPr>
        <p:spPr>
          <a:xfrm>
            <a:off x="2888681" y="3337728"/>
            <a:ext cx="375149" cy="523220"/>
          </a:xfrm>
          <a:prstGeom prst="rect">
            <a:avLst/>
          </a:prstGeom>
          <a:noFill/>
        </p:spPr>
        <p:txBody>
          <a:bodyPr wrap="square" rtlCol="0">
            <a:spAutoFit/>
          </a:bodyPr>
          <a:lstStyle/>
          <a:p>
            <a:r>
              <a:rPr lang="en-US" altLang="zh-CN" sz="2800" dirty="0">
                <a:solidFill>
                  <a:schemeClr val="bg1"/>
                </a:solidFill>
                <a:latin typeface="思源黑体 CN Bold" panose="020B0800000000000000" pitchFamily="34" charset="-122"/>
                <a:ea typeface="思源黑体 CN Bold" panose="020B0800000000000000" pitchFamily="34" charset="-122"/>
                <a:cs typeface="Bebas" charset="0"/>
              </a:rPr>
              <a:t>1</a:t>
            </a:r>
          </a:p>
        </p:txBody>
      </p:sp>
      <p:grpSp>
        <p:nvGrpSpPr>
          <p:cNvPr id="345" name="组合 344"/>
          <p:cNvGrpSpPr/>
          <p:nvPr/>
        </p:nvGrpSpPr>
        <p:grpSpPr>
          <a:xfrm>
            <a:off x="2785859" y="4318635"/>
            <a:ext cx="3780155" cy="746760"/>
            <a:chOff x="9378" y="2983"/>
            <a:chExt cx="5953" cy="1176"/>
          </a:xfrm>
        </p:grpSpPr>
        <p:sp>
          <p:nvSpPr>
            <p:cNvPr id="346" name="圆角矩形 345"/>
            <p:cNvSpPr/>
            <p:nvPr/>
          </p:nvSpPr>
          <p:spPr>
            <a:xfrm flipH="1">
              <a:off x="9396" y="3101"/>
              <a:ext cx="961" cy="961"/>
            </a:xfrm>
            <a:prstGeom prst="roundRect">
              <a:avLst>
                <a:gd name="adj" fmla="val 50000"/>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OPPOSans R" panose="00020600040101010101" charset="-122"/>
              </a:endParaRPr>
            </a:p>
          </p:txBody>
        </p:sp>
        <p:sp>
          <p:nvSpPr>
            <p:cNvPr id="347" name="文本框 346"/>
            <p:cNvSpPr txBox="1"/>
            <p:nvPr/>
          </p:nvSpPr>
          <p:spPr>
            <a:xfrm>
              <a:off x="10482" y="2983"/>
              <a:ext cx="4688" cy="822"/>
            </a:xfrm>
            <a:prstGeom prst="rect">
              <a:avLst/>
            </a:prstGeom>
            <a:noFill/>
          </p:spPr>
          <p:txBody>
            <a:bodyPr wrap="square" rtlCol="0">
              <a:spAutoFit/>
            </a:bodyPr>
            <a:lstStyle/>
            <a:p>
              <a:pPr algn="l"/>
              <a:r>
                <a:rPr lang="zh-CN" altLang="en-US" sz="2800" dirty="0">
                  <a:solidFill>
                    <a:schemeClr val="tx1"/>
                  </a:solidFill>
                  <a:effectLst/>
                  <a:latin typeface="+mj-ea"/>
                  <a:ea typeface="+mj-ea"/>
                  <a:cs typeface="OPPOSans R" panose="00020600040101010101" charset="-122"/>
                  <a:sym typeface="+mn-ea"/>
                </a:rPr>
                <a:t>项目规定</a:t>
              </a:r>
            </a:p>
          </p:txBody>
        </p:sp>
        <p:sp>
          <p:nvSpPr>
            <p:cNvPr id="348" name="文本框 347"/>
            <p:cNvSpPr txBox="1"/>
            <p:nvPr/>
          </p:nvSpPr>
          <p:spPr>
            <a:xfrm>
              <a:off x="10482" y="3725"/>
              <a:ext cx="4849" cy="434"/>
            </a:xfrm>
            <a:prstGeom prst="rect">
              <a:avLst/>
            </a:prstGeom>
            <a:noFill/>
          </p:spPr>
          <p:txBody>
            <a:bodyPr wrap="square" rtlCol="0">
              <a:spAutoFit/>
            </a:bodyPr>
            <a:lstStyle/>
            <a:p>
              <a:pPr algn="l"/>
              <a:r>
                <a:rPr lang="en-US" altLang="zh-CN" sz="1200" dirty="0">
                  <a:latin typeface="+mj-ea"/>
                  <a:ea typeface="+mj-ea"/>
                  <a:cs typeface="OPPOSans R" panose="00020600040101010101" charset="-122"/>
                </a:rPr>
                <a:t>Project Specification</a:t>
              </a:r>
              <a:endParaRPr lang="zh-CN" altLang="en-US" sz="1200" dirty="0">
                <a:solidFill>
                  <a:schemeClr val="tx1"/>
                </a:solidFill>
                <a:effectLst/>
                <a:latin typeface="+mj-ea"/>
                <a:ea typeface="+mj-ea"/>
                <a:cs typeface="OPPOSans R" panose="00020600040101010101" charset="-122"/>
              </a:endParaRPr>
            </a:p>
          </p:txBody>
        </p:sp>
        <p:sp>
          <p:nvSpPr>
            <p:cNvPr id="349" name="文本框 348"/>
            <p:cNvSpPr txBox="1"/>
            <p:nvPr/>
          </p:nvSpPr>
          <p:spPr>
            <a:xfrm>
              <a:off x="9378" y="3172"/>
              <a:ext cx="1018" cy="822"/>
            </a:xfrm>
            <a:prstGeom prst="rect">
              <a:avLst/>
            </a:prstGeom>
            <a:noFill/>
          </p:spPr>
          <p:txBody>
            <a:bodyPr wrap="square" rtlCol="0">
              <a:spAutoFit/>
            </a:bodyPr>
            <a:lstStyle/>
            <a:p>
              <a:pPr algn="ctr"/>
              <a:r>
                <a:rPr lang="en-US" altLang="zh-CN" sz="2800" dirty="0">
                  <a:solidFill>
                    <a:schemeClr val="bg1"/>
                  </a:solidFill>
                  <a:latin typeface="思源黑体 CN Bold" panose="020B0800000000000000" pitchFamily="34" charset="-122"/>
                  <a:ea typeface="思源黑体 CN Bold" panose="020B0800000000000000" pitchFamily="34" charset="-122"/>
                  <a:cs typeface="Bebas" charset="0"/>
                </a:rPr>
                <a:t>3</a:t>
              </a:r>
            </a:p>
          </p:txBody>
        </p:sp>
      </p:grpSp>
      <p:grpSp>
        <p:nvGrpSpPr>
          <p:cNvPr id="350" name="组合 349"/>
          <p:cNvGrpSpPr/>
          <p:nvPr/>
        </p:nvGrpSpPr>
        <p:grpSpPr>
          <a:xfrm>
            <a:off x="6440170" y="4323715"/>
            <a:ext cx="3781425" cy="741680"/>
            <a:chOff x="15584" y="2984"/>
            <a:chExt cx="5955" cy="1168"/>
          </a:xfrm>
        </p:grpSpPr>
        <p:sp>
          <p:nvSpPr>
            <p:cNvPr id="351" name="圆角矩形 350"/>
            <p:cNvSpPr/>
            <p:nvPr/>
          </p:nvSpPr>
          <p:spPr>
            <a:xfrm flipH="1">
              <a:off x="15584" y="3101"/>
              <a:ext cx="961" cy="961"/>
            </a:xfrm>
            <a:prstGeom prst="roundRect">
              <a:avLst>
                <a:gd name="adj" fmla="val 50000"/>
              </a:avLst>
            </a:pr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OPPOSans R" panose="00020600040101010101" charset="-122"/>
              </a:endParaRPr>
            </a:p>
          </p:txBody>
        </p:sp>
        <p:sp>
          <p:nvSpPr>
            <p:cNvPr id="352" name="文本框 351"/>
            <p:cNvSpPr txBox="1"/>
            <p:nvPr/>
          </p:nvSpPr>
          <p:spPr>
            <a:xfrm>
              <a:off x="16675" y="2984"/>
              <a:ext cx="4688" cy="822"/>
            </a:xfrm>
            <a:prstGeom prst="rect">
              <a:avLst/>
            </a:prstGeom>
            <a:noFill/>
          </p:spPr>
          <p:txBody>
            <a:bodyPr wrap="square" rtlCol="0">
              <a:spAutoFit/>
            </a:bodyPr>
            <a:lstStyle/>
            <a:p>
              <a:pPr algn="l"/>
              <a:r>
                <a:rPr lang="zh-CN" altLang="en-US" sz="2800" dirty="0">
                  <a:solidFill>
                    <a:schemeClr val="tx1"/>
                  </a:solidFill>
                  <a:effectLst/>
                  <a:latin typeface="+mj-ea"/>
                  <a:ea typeface="+mj-ea"/>
                  <a:cs typeface="OPPOSans R" panose="00020600040101010101" charset="-122"/>
                  <a:sym typeface="+mn-ea"/>
                </a:rPr>
                <a:t>项目总结</a:t>
              </a:r>
            </a:p>
          </p:txBody>
        </p:sp>
        <p:sp>
          <p:nvSpPr>
            <p:cNvPr id="353" name="文本框 352"/>
            <p:cNvSpPr txBox="1"/>
            <p:nvPr/>
          </p:nvSpPr>
          <p:spPr>
            <a:xfrm>
              <a:off x="16690" y="3718"/>
              <a:ext cx="4849" cy="434"/>
            </a:xfrm>
            <a:prstGeom prst="rect">
              <a:avLst/>
            </a:prstGeom>
            <a:noFill/>
          </p:spPr>
          <p:txBody>
            <a:bodyPr wrap="square" rtlCol="0">
              <a:spAutoFit/>
            </a:bodyPr>
            <a:lstStyle/>
            <a:p>
              <a:pPr algn="l"/>
              <a:r>
                <a:rPr lang="en-US" altLang="zh-CN" sz="1200" dirty="0">
                  <a:solidFill>
                    <a:schemeClr val="tx1"/>
                  </a:solidFill>
                  <a:effectLst/>
                  <a:latin typeface="+mj-ea"/>
                  <a:ea typeface="+mj-ea"/>
                  <a:cs typeface="OPPOSans R" panose="00020600040101010101" charset="-122"/>
                </a:rPr>
                <a:t>Project Summary</a:t>
              </a:r>
            </a:p>
          </p:txBody>
        </p:sp>
        <p:sp>
          <p:nvSpPr>
            <p:cNvPr id="354" name="文本框 353"/>
            <p:cNvSpPr txBox="1"/>
            <p:nvPr/>
          </p:nvSpPr>
          <p:spPr>
            <a:xfrm>
              <a:off x="15605" y="3162"/>
              <a:ext cx="920" cy="822"/>
            </a:xfrm>
            <a:prstGeom prst="rect">
              <a:avLst/>
            </a:prstGeom>
            <a:noFill/>
          </p:spPr>
          <p:txBody>
            <a:bodyPr wrap="square" rtlCol="0">
              <a:spAutoFit/>
            </a:bodyPr>
            <a:lstStyle/>
            <a:p>
              <a:pPr algn="ctr"/>
              <a:r>
                <a:rPr lang="en-US" altLang="zh-CN" sz="2800" dirty="0">
                  <a:solidFill>
                    <a:schemeClr val="bg1"/>
                  </a:solidFill>
                  <a:latin typeface="思源黑体 CN Bold" panose="020B0800000000000000" pitchFamily="34" charset="-122"/>
                  <a:ea typeface="思源黑体 CN Bold" panose="020B0800000000000000" pitchFamily="34" charset="-122"/>
                  <a:cs typeface="Bebas" charset="0"/>
                </a:rPr>
                <a:t>4</a:t>
              </a:r>
            </a:p>
          </p:txBody>
        </p:sp>
      </p:grpSp>
      <p:grpSp>
        <p:nvGrpSpPr>
          <p:cNvPr id="355" name="组合 354"/>
          <p:cNvGrpSpPr/>
          <p:nvPr/>
        </p:nvGrpSpPr>
        <p:grpSpPr>
          <a:xfrm>
            <a:off x="6447155" y="3188811"/>
            <a:ext cx="4166870" cy="695960"/>
            <a:chOff x="15574" y="1379"/>
            <a:chExt cx="6562" cy="1096"/>
          </a:xfrm>
        </p:grpSpPr>
        <p:sp>
          <p:nvSpPr>
            <p:cNvPr id="356" name="圆角矩形 355"/>
            <p:cNvSpPr/>
            <p:nvPr/>
          </p:nvSpPr>
          <p:spPr>
            <a:xfrm flipH="1">
              <a:off x="15584" y="1435"/>
              <a:ext cx="961" cy="961"/>
            </a:xfrm>
            <a:prstGeom prst="roundRect">
              <a:avLst>
                <a:gd name="adj" fmla="val 50000"/>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OPPOSans R" panose="00020600040101010101" charset="-122"/>
              </a:endParaRPr>
            </a:p>
          </p:txBody>
        </p:sp>
        <p:sp>
          <p:nvSpPr>
            <p:cNvPr id="357" name="文本框 356"/>
            <p:cNvSpPr txBox="1"/>
            <p:nvPr/>
          </p:nvSpPr>
          <p:spPr>
            <a:xfrm>
              <a:off x="16654" y="1379"/>
              <a:ext cx="5482" cy="822"/>
            </a:xfrm>
            <a:prstGeom prst="rect">
              <a:avLst/>
            </a:prstGeom>
            <a:noFill/>
          </p:spPr>
          <p:txBody>
            <a:bodyPr wrap="square" rtlCol="0">
              <a:spAutoFit/>
            </a:bodyPr>
            <a:lstStyle/>
            <a:p>
              <a:pPr algn="l"/>
              <a:r>
                <a:rPr lang="zh-CN" altLang="en-US" sz="2800" dirty="0">
                  <a:solidFill>
                    <a:schemeClr val="tx1"/>
                  </a:solidFill>
                  <a:effectLst/>
                  <a:latin typeface="+mj-ea"/>
                  <a:ea typeface="+mj-ea"/>
                  <a:cs typeface="OPPOSans R" panose="00020600040101010101" charset="-122"/>
                  <a:sym typeface="+mn-ea"/>
                </a:rPr>
                <a:t>数据描述</a:t>
              </a:r>
            </a:p>
          </p:txBody>
        </p:sp>
        <p:sp>
          <p:nvSpPr>
            <p:cNvPr id="358" name="文本框 357"/>
            <p:cNvSpPr txBox="1"/>
            <p:nvPr/>
          </p:nvSpPr>
          <p:spPr>
            <a:xfrm>
              <a:off x="15574" y="1503"/>
              <a:ext cx="939" cy="822"/>
            </a:xfrm>
            <a:prstGeom prst="rect">
              <a:avLst/>
            </a:prstGeom>
            <a:noFill/>
          </p:spPr>
          <p:txBody>
            <a:bodyPr wrap="square" rtlCol="0">
              <a:spAutoFit/>
            </a:bodyPr>
            <a:lstStyle/>
            <a:p>
              <a:pPr algn="ctr"/>
              <a:r>
                <a:rPr lang="en-US" altLang="zh-CN" sz="2800" dirty="0">
                  <a:solidFill>
                    <a:schemeClr val="bg1"/>
                  </a:solidFill>
                  <a:latin typeface="思源黑体 CN Bold" panose="020B0800000000000000" pitchFamily="34" charset="-122"/>
                  <a:ea typeface="思源黑体 CN Bold" panose="020B0800000000000000" pitchFamily="34" charset="-122"/>
                  <a:cs typeface="Bebas" charset="0"/>
                </a:rPr>
                <a:t>2</a:t>
              </a:r>
            </a:p>
          </p:txBody>
        </p:sp>
        <p:sp>
          <p:nvSpPr>
            <p:cNvPr id="359" name="文本框 358"/>
            <p:cNvSpPr txBox="1"/>
            <p:nvPr/>
          </p:nvSpPr>
          <p:spPr>
            <a:xfrm>
              <a:off x="16663" y="2041"/>
              <a:ext cx="5201" cy="434"/>
            </a:xfrm>
            <a:prstGeom prst="rect">
              <a:avLst/>
            </a:prstGeom>
            <a:noFill/>
          </p:spPr>
          <p:txBody>
            <a:bodyPr wrap="square" rtlCol="0">
              <a:spAutoFit/>
            </a:bodyPr>
            <a:lstStyle/>
            <a:p>
              <a:pPr algn="l"/>
              <a:r>
                <a:rPr lang="en-US" altLang="zh-CN" sz="1200" dirty="0">
                  <a:latin typeface="+mj-ea"/>
                  <a:ea typeface="+mj-ea"/>
                  <a:cs typeface="OPPOSans R" panose="00020600040101010101" charset="-122"/>
                </a:rPr>
                <a:t>D</a:t>
              </a:r>
              <a:r>
                <a:rPr lang="zh-CN" altLang="en-US" sz="1200" dirty="0">
                  <a:solidFill>
                    <a:schemeClr val="tx1"/>
                  </a:solidFill>
                  <a:effectLst/>
                  <a:latin typeface="+mj-ea"/>
                  <a:ea typeface="+mj-ea"/>
                  <a:cs typeface="OPPOSans R" panose="00020600040101010101" charset="-122"/>
                </a:rPr>
                <a:t>ata description</a:t>
              </a:r>
            </a:p>
          </p:txBody>
        </p:sp>
      </p:grpSp>
      <p:sp>
        <p:nvSpPr>
          <p:cNvPr id="4" name="矩形 3"/>
          <p:cNvSpPr/>
          <p:nvPr/>
        </p:nvSpPr>
        <p:spPr>
          <a:xfrm>
            <a:off x="5714365" y="2143760"/>
            <a:ext cx="7239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R" panose="00020600040101010101"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2192635" cy="6857365"/>
          </a:xfrm>
          <a:prstGeom prst="rect">
            <a:avLst/>
          </a:prstGeom>
          <a:solidFill>
            <a:srgbClr val="F8F9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pic>
        <p:nvPicPr>
          <p:cNvPr id="28" name="图片 27" descr="C:\Users\Administrator\Desktop\3.jpg3"/>
          <p:cNvPicPr>
            <a:picLocks noChangeAspect="1"/>
          </p:cNvPicPr>
          <p:nvPr/>
        </p:nvPicPr>
        <p:blipFill>
          <a:blip r:embed="rId4"/>
          <a:srcRect/>
          <a:stretch>
            <a:fillRect/>
          </a:stretch>
        </p:blipFill>
        <p:spPr>
          <a:xfrm>
            <a:off x="0" y="0"/>
            <a:ext cx="12192000" cy="6858000"/>
          </a:xfrm>
          <a:prstGeom prst="rect">
            <a:avLst/>
          </a:prstGeom>
        </p:spPr>
      </p:pic>
      <p:sp>
        <p:nvSpPr>
          <p:cNvPr id="15" name="任意多边形 14"/>
          <p:cNvSpPr/>
          <p:nvPr/>
        </p:nvSpPr>
        <p:spPr>
          <a:xfrm>
            <a:off x="531495" y="569595"/>
            <a:ext cx="11142980" cy="5761990"/>
          </a:xfrm>
          <a:custGeom>
            <a:avLst/>
            <a:gdLst/>
            <a:ahLst/>
            <a:cxnLst>
              <a:cxn ang="3">
                <a:pos x="hc" y="t"/>
              </a:cxn>
              <a:cxn ang="cd2">
                <a:pos x="l" y="vc"/>
              </a:cxn>
              <a:cxn ang="cd4">
                <a:pos x="hc" y="b"/>
              </a:cxn>
              <a:cxn ang="0">
                <a:pos x="r" y="vc"/>
              </a:cxn>
            </a:cxnLst>
            <a:rect l="l" t="t" r="r" b="b"/>
            <a:pathLst>
              <a:path w="17548" h="9074">
                <a:moveTo>
                  <a:pt x="2770" y="0"/>
                </a:moveTo>
                <a:lnTo>
                  <a:pt x="17548" y="0"/>
                </a:lnTo>
                <a:lnTo>
                  <a:pt x="17548" y="6116"/>
                </a:lnTo>
                <a:lnTo>
                  <a:pt x="14590" y="9074"/>
                </a:lnTo>
                <a:lnTo>
                  <a:pt x="0" y="9074"/>
                </a:lnTo>
                <a:lnTo>
                  <a:pt x="0" y="2770"/>
                </a:lnTo>
                <a:lnTo>
                  <a:pt x="277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3" name="任意多边形 12"/>
          <p:cNvSpPr/>
          <p:nvPr/>
        </p:nvSpPr>
        <p:spPr>
          <a:xfrm rot="2700000">
            <a:off x="1464687" y="-199795"/>
            <a:ext cx="377685" cy="2823229"/>
          </a:xfrm>
          <a:custGeom>
            <a:avLst/>
            <a:gdLst/>
            <a:ahLst/>
            <a:cxnLst>
              <a:cxn ang="3">
                <a:pos x="hc" y="t"/>
              </a:cxn>
              <a:cxn ang="cd2">
                <a:pos x="l" y="vc"/>
              </a:cxn>
              <a:cxn ang="cd4">
                <a:pos x="hc" y="b"/>
              </a:cxn>
              <a:cxn ang="0">
                <a:pos x="r" y="vc"/>
              </a:cxn>
            </a:cxnLst>
            <a:rect l="l" t="t" r="r" b="b"/>
            <a:pathLst>
              <a:path w="595" h="4446">
                <a:moveTo>
                  <a:pt x="0" y="0"/>
                </a:moveTo>
                <a:lnTo>
                  <a:pt x="20" y="0"/>
                </a:lnTo>
                <a:lnTo>
                  <a:pt x="0" y="20"/>
                </a:lnTo>
                <a:lnTo>
                  <a:pt x="0" y="0"/>
                </a:lnTo>
                <a:close/>
                <a:moveTo>
                  <a:pt x="595" y="3851"/>
                </a:moveTo>
                <a:lnTo>
                  <a:pt x="0" y="4446"/>
                </a:lnTo>
                <a:lnTo>
                  <a:pt x="0" y="1823"/>
                </a:lnTo>
                <a:lnTo>
                  <a:pt x="595" y="1228"/>
                </a:lnTo>
                <a:lnTo>
                  <a:pt x="595" y="3851"/>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9" name="任意多边形 8"/>
          <p:cNvSpPr/>
          <p:nvPr/>
        </p:nvSpPr>
        <p:spPr>
          <a:xfrm rot="2700000">
            <a:off x="1058679" y="1099166"/>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1" name="任意多边形 10"/>
          <p:cNvSpPr/>
          <p:nvPr/>
        </p:nvSpPr>
        <p:spPr>
          <a:xfrm rot="2700000">
            <a:off x="1865584" y="-104639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74" name="副标题 73"/>
          <p:cNvSpPr>
            <a:spLocks noGrp="1"/>
          </p:cNvSpPr>
          <p:nvPr>
            <p:ph type="subTitle" idx="1"/>
            <p:custDataLst>
              <p:tags r:id="rId2"/>
            </p:custDataLst>
          </p:nvPr>
        </p:nvSpPr>
        <p:spPr>
          <a:xfrm>
            <a:off x="0" y="2680335"/>
            <a:ext cx="12192635" cy="840740"/>
          </a:xfrm>
        </p:spPr>
        <p:txBody>
          <a:bodyPr>
            <a:noAutofit/>
          </a:bodyPr>
          <a:lstStyle/>
          <a:p>
            <a:pPr marL="0" indent="0" algn="ctr">
              <a:lnSpc>
                <a:spcPct val="100000"/>
              </a:lnSpc>
              <a:buNone/>
            </a:pPr>
            <a:r>
              <a:rPr lang="zh-CN" altLang="en-US" sz="7000">
                <a:solidFill>
                  <a:srgbClr val="33345A"/>
                </a:solidFill>
                <a:latin typeface="思源黑体 CN Bold" panose="020B0800000000000000" pitchFamily="34" charset="-122"/>
                <a:ea typeface="思源黑体 CN Bold" panose="020B0800000000000000" pitchFamily="34" charset="-122"/>
                <a:cs typeface="汉仪雅酷黑 95W" panose="020B0A04020202020204" charset="-122"/>
              </a:rPr>
              <a:t>谢谢观看</a:t>
            </a:r>
          </a:p>
        </p:txBody>
      </p:sp>
      <p:sp>
        <p:nvSpPr>
          <p:cNvPr id="5" name="任意多边形 4"/>
          <p:cNvSpPr/>
          <p:nvPr/>
        </p:nvSpPr>
        <p:spPr>
          <a:xfrm rot="2700000">
            <a:off x="954176" y="-7988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4" name="任意多边形 23"/>
          <p:cNvSpPr/>
          <p:nvPr/>
        </p:nvSpPr>
        <p:spPr>
          <a:xfrm rot="2700000">
            <a:off x="10667636" y="4359613"/>
            <a:ext cx="377685" cy="2043444"/>
          </a:xfrm>
          <a:custGeom>
            <a:avLst/>
            <a:gdLst/>
            <a:ahLst/>
            <a:cxnLst>
              <a:cxn ang="3">
                <a:pos x="hc" y="t"/>
              </a:cxn>
              <a:cxn ang="cd2">
                <a:pos x="l" y="vc"/>
              </a:cxn>
              <a:cxn ang="cd4">
                <a:pos x="hc" y="b"/>
              </a:cxn>
              <a:cxn ang="0">
                <a:pos x="r" y="vc"/>
              </a:cxn>
            </a:cxnLst>
            <a:rect l="l" t="t" r="r" b="b"/>
            <a:pathLst>
              <a:path w="595" h="3218">
                <a:moveTo>
                  <a:pt x="595" y="2623"/>
                </a:moveTo>
                <a:lnTo>
                  <a:pt x="0" y="3218"/>
                </a:lnTo>
                <a:lnTo>
                  <a:pt x="0" y="595"/>
                </a:lnTo>
                <a:lnTo>
                  <a:pt x="595" y="0"/>
                </a:lnTo>
                <a:lnTo>
                  <a:pt x="595" y="2623"/>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4" name="任意多边形 13"/>
          <p:cNvSpPr/>
          <p:nvPr/>
        </p:nvSpPr>
        <p:spPr>
          <a:xfrm rot="2700000" flipH="1" flipV="1">
            <a:off x="9841184" y="508517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2" name="任意多边形 11"/>
          <p:cNvSpPr/>
          <p:nvPr/>
        </p:nvSpPr>
        <p:spPr>
          <a:xfrm rot="2700000">
            <a:off x="10890656" y="492773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1" name="任意多边形 20"/>
          <p:cNvSpPr/>
          <p:nvPr/>
        </p:nvSpPr>
        <p:spPr>
          <a:xfrm rot="2700000">
            <a:off x="10778624" y="4053821"/>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cxnSp>
        <p:nvCxnSpPr>
          <p:cNvPr id="31" name="直接连接符 30"/>
          <p:cNvCxnSpPr/>
          <p:nvPr/>
        </p:nvCxnSpPr>
        <p:spPr>
          <a:xfrm>
            <a:off x="2252345" y="569595"/>
            <a:ext cx="9432000" cy="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1680825" y="570865"/>
            <a:ext cx="0" cy="382524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27685" y="6323965"/>
            <a:ext cx="9288000" cy="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31495" y="2434590"/>
            <a:ext cx="0" cy="388800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2192635" cy="6857365"/>
          </a:xfrm>
          <a:prstGeom prst="rect">
            <a:avLst/>
          </a:prstGeom>
          <a:solidFill>
            <a:srgbClr val="F8F9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pic>
        <p:nvPicPr>
          <p:cNvPr id="28" name="图片 27" descr="C:\Users\Administrator\Desktop\3.jpg3"/>
          <p:cNvPicPr>
            <a:picLocks noChangeAspect="1"/>
          </p:cNvPicPr>
          <p:nvPr/>
        </p:nvPicPr>
        <p:blipFill>
          <a:blip r:embed="rId4"/>
          <a:srcRect/>
          <a:stretch>
            <a:fillRect/>
          </a:stretch>
        </p:blipFill>
        <p:spPr>
          <a:xfrm>
            <a:off x="0" y="0"/>
            <a:ext cx="12192000" cy="6858000"/>
          </a:xfrm>
          <a:prstGeom prst="rect">
            <a:avLst/>
          </a:prstGeom>
        </p:spPr>
      </p:pic>
      <p:sp>
        <p:nvSpPr>
          <p:cNvPr id="15" name="任意多边形 14"/>
          <p:cNvSpPr/>
          <p:nvPr/>
        </p:nvSpPr>
        <p:spPr>
          <a:xfrm>
            <a:off x="531495" y="569595"/>
            <a:ext cx="11142980" cy="5761990"/>
          </a:xfrm>
          <a:custGeom>
            <a:avLst/>
            <a:gdLst/>
            <a:ahLst/>
            <a:cxnLst>
              <a:cxn ang="3">
                <a:pos x="hc" y="t"/>
              </a:cxn>
              <a:cxn ang="cd2">
                <a:pos x="l" y="vc"/>
              </a:cxn>
              <a:cxn ang="cd4">
                <a:pos x="hc" y="b"/>
              </a:cxn>
              <a:cxn ang="0">
                <a:pos x="r" y="vc"/>
              </a:cxn>
            </a:cxnLst>
            <a:rect l="l" t="t" r="r" b="b"/>
            <a:pathLst>
              <a:path w="17548" h="9074">
                <a:moveTo>
                  <a:pt x="2770" y="0"/>
                </a:moveTo>
                <a:lnTo>
                  <a:pt x="17548" y="0"/>
                </a:lnTo>
                <a:lnTo>
                  <a:pt x="17548" y="6116"/>
                </a:lnTo>
                <a:lnTo>
                  <a:pt x="14590" y="9074"/>
                </a:lnTo>
                <a:lnTo>
                  <a:pt x="0" y="9074"/>
                </a:lnTo>
                <a:lnTo>
                  <a:pt x="0" y="2770"/>
                </a:lnTo>
                <a:lnTo>
                  <a:pt x="277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3" name="任意多边形 12"/>
          <p:cNvSpPr/>
          <p:nvPr/>
        </p:nvSpPr>
        <p:spPr>
          <a:xfrm rot="2700000">
            <a:off x="1464687" y="-199795"/>
            <a:ext cx="377685" cy="2823229"/>
          </a:xfrm>
          <a:custGeom>
            <a:avLst/>
            <a:gdLst/>
            <a:ahLst/>
            <a:cxnLst>
              <a:cxn ang="3">
                <a:pos x="hc" y="t"/>
              </a:cxn>
              <a:cxn ang="cd2">
                <a:pos x="l" y="vc"/>
              </a:cxn>
              <a:cxn ang="cd4">
                <a:pos x="hc" y="b"/>
              </a:cxn>
              <a:cxn ang="0">
                <a:pos x="r" y="vc"/>
              </a:cxn>
            </a:cxnLst>
            <a:rect l="l" t="t" r="r" b="b"/>
            <a:pathLst>
              <a:path w="595" h="4446">
                <a:moveTo>
                  <a:pt x="0" y="0"/>
                </a:moveTo>
                <a:lnTo>
                  <a:pt x="20" y="0"/>
                </a:lnTo>
                <a:lnTo>
                  <a:pt x="0" y="20"/>
                </a:lnTo>
                <a:lnTo>
                  <a:pt x="0" y="0"/>
                </a:lnTo>
                <a:close/>
                <a:moveTo>
                  <a:pt x="595" y="3851"/>
                </a:moveTo>
                <a:lnTo>
                  <a:pt x="0" y="4446"/>
                </a:lnTo>
                <a:lnTo>
                  <a:pt x="0" y="1823"/>
                </a:lnTo>
                <a:lnTo>
                  <a:pt x="595" y="1228"/>
                </a:lnTo>
                <a:lnTo>
                  <a:pt x="595" y="3851"/>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9" name="任意多边形 8"/>
          <p:cNvSpPr/>
          <p:nvPr/>
        </p:nvSpPr>
        <p:spPr>
          <a:xfrm rot="2700000">
            <a:off x="1058679" y="1099166"/>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1" name="任意多边形 10"/>
          <p:cNvSpPr/>
          <p:nvPr/>
        </p:nvSpPr>
        <p:spPr>
          <a:xfrm rot="2700000">
            <a:off x="1865584" y="-104639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5" name="任意多边形 4"/>
          <p:cNvSpPr/>
          <p:nvPr/>
        </p:nvSpPr>
        <p:spPr>
          <a:xfrm rot="2700000">
            <a:off x="954176" y="-7988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4" name="任意多边形 23"/>
          <p:cNvSpPr/>
          <p:nvPr/>
        </p:nvSpPr>
        <p:spPr>
          <a:xfrm rot="2700000">
            <a:off x="10667636" y="4359613"/>
            <a:ext cx="377685" cy="2043444"/>
          </a:xfrm>
          <a:custGeom>
            <a:avLst/>
            <a:gdLst/>
            <a:ahLst/>
            <a:cxnLst>
              <a:cxn ang="3">
                <a:pos x="hc" y="t"/>
              </a:cxn>
              <a:cxn ang="cd2">
                <a:pos x="l" y="vc"/>
              </a:cxn>
              <a:cxn ang="cd4">
                <a:pos x="hc" y="b"/>
              </a:cxn>
              <a:cxn ang="0">
                <a:pos x="r" y="vc"/>
              </a:cxn>
            </a:cxnLst>
            <a:rect l="l" t="t" r="r" b="b"/>
            <a:pathLst>
              <a:path w="595" h="3218">
                <a:moveTo>
                  <a:pt x="595" y="2623"/>
                </a:moveTo>
                <a:lnTo>
                  <a:pt x="0" y="3218"/>
                </a:lnTo>
                <a:lnTo>
                  <a:pt x="0" y="595"/>
                </a:lnTo>
                <a:lnTo>
                  <a:pt x="595" y="0"/>
                </a:lnTo>
                <a:lnTo>
                  <a:pt x="595" y="2623"/>
                </a:lnTo>
                <a:close/>
              </a:path>
            </a:pathLst>
          </a:cu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4" name="任意多边形 13"/>
          <p:cNvSpPr/>
          <p:nvPr/>
        </p:nvSpPr>
        <p:spPr>
          <a:xfrm rot="2700000" flipH="1" flipV="1">
            <a:off x="9841184" y="5085170"/>
            <a:ext cx="371901" cy="2823229"/>
          </a:xfrm>
          <a:custGeom>
            <a:avLst/>
            <a:gdLst/>
            <a:ahLst/>
            <a:cxnLst>
              <a:cxn ang="3">
                <a:pos x="hc" y="t"/>
              </a:cxn>
              <a:cxn ang="cd2">
                <a:pos x="l" y="vc"/>
              </a:cxn>
              <a:cxn ang="cd4">
                <a:pos x="hc" y="b"/>
              </a:cxn>
              <a:cxn ang="0">
                <a:pos x="r" y="vc"/>
              </a:cxn>
            </a:cxnLst>
            <a:rect l="l" t="t" r="r" b="b"/>
            <a:pathLst>
              <a:path w="586" h="4446">
                <a:moveTo>
                  <a:pt x="0" y="0"/>
                </a:moveTo>
                <a:lnTo>
                  <a:pt x="586" y="0"/>
                </a:lnTo>
                <a:lnTo>
                  <a:pt x="586" y="3860"/>
                </a:lnTo>
                <a:lnTo>
                  <a:pt x="0" y="4446"/>
                </a:lnTo>
                <a:lnTo>
                  <a:pt x="0" y="0"/>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12" name="任意多边形 11"/>
          <p:cNvSpPr/>
          <p:nvPr/>
        </p:nvSpPr>
        <p:spPr>
          <a:xfrm rot="2700000">
            <a:off x="10890656" y="4927730"/>
            <a:ext cx="364599" cy="1946000"/>
          </a:xfrm>
          <a:custGeom>
            <a:avLst/>
            <a:gdLst/>
            <a:ahLst/>
            <a:cxnLst>
              <a:cxn ang="3">
                <a:pos x="hc" y="t"/>
              </a:cxn>
              <a:cxn ang="cd2">
                <a:pos x="l" y="vc"/>
              </a:cxn>
              <a:cxn ang="cd4">
                <a:pos x="hc" y="b"/>
              </a:cxn>
              <a:cxn ang="0">
                <a:pos x="r" y="vc"/>
              </a:cxn>
            </a:cxnLst>
            <a:rect l="l" t="t" r="r" b="b"/>
            <a:pathLst>
              <a:path w="574" h="3065">
                <a:moveTo>
                  <a:pt x="574" y="0"/>
                </a:moveTo>
                <a:lnTo>
                  <a:pt x="574" y="2490"/>
                </a:lnTo>
                <a:lnTo>
                  <a:pt x="0" y="3065"/>
                </a:lnTo>
                <a:lnTo>
                  <a:pt x="0" y="574"/>
                </a:lnTo>
                <a:lnTo>
                  <a:pt x="574" y="0"/>
                </a:lnTo>
                <a:close/>
              </a:path>
            </a:pathLst>
          </a:cu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sp>
        <p:nvSpPr>
          <p:cNvPr id="21" name="任意多边形 20"/>
          <p:cNvSpPr/>
          <p:nvPr/>
        </p:nvSpPr>
        <p:spPr>
          <a:xfrm rot="2700000">
            <a:off x="10778624" y="4053821"/>
            <a:ext cx="383008" cy="1677069"/>
          </a:xfrm>
          <a:custGeom>
            <a:avLst/>
            <a:gdLst/>
            <a:ahLst/>
            <a:cxnLst>
              <a:cxn ang="3">
                <a:pos x="hc" y="t"/>
              </a:cxn>
              <a:cxn ang="cd2">
                <a:pos x="l" y="vc"/>
              </a:cxn>
              <a:cxn ang="cd4">
                <a:pos x="hc" y="b"/>
              </a:cxn>
              <a:cxn ang="0">
                <a:pos x="r" y="vc"/>
              </a:cxn>
            </a:cxnLst>
            <a:rect l="l" t="t" r="r" b="b"/>
            <a:pathLst>
              <a:path w="603" h="2641">
                <a:moveTo>
                  <a:pt x="603" y="2038"/>
                </a:moveTo>
                <a:lnTo>
                  <a:pt x="0" y="2641"/>
                </a:lnTo>
                <a:lnTo>
                  <a:pt x="0" y="603"/>
                </a:lnTo>
                <a:lnTo>
                  <a:pt x="603" y="0"/>
                </a:lnTo>
                <a:lnTo>
                  <a:pt x="603" y="2038"/>
                </a:lnTo>
                <a:close/>
              </a:path>
            </a:pathLst>
          </a:cu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思源黑体 CN Medium" panose="020B0600000000000000" charset="-122"/>
            </a:endParaRPr>
          </a:p>
        </p:txBody>
      </p:sp>
      <p:cxnSp>
        <p:nvCxnSpPr>
          <p:cNvPr id="31" name="直接连接符 30"/>
          <p:cNvCxnSpPr/>
          <p:nvPr/>
        </p:nvCxnSpPr>
        <p:spPr>
          <a:xfrm>
            <a:off x="2252345" y="569595"/>
            <a:ext cx="9432000" cy="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1680825" y="570865"/>
            <a:ext cx="0" cy="382524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27685" y="6323965"/>
            <a:ext cx="9288000" cy="0"/>
          </a:xfrm>
          <a:prstGeom prst="line">
            <a:avLst/>
          </a:prstGeom>
          <a:ln w="10160">
            <a:solidFill>
              <a:srgbClr val="FAAB2C"/>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531495" y="2434590"/>
            <a:ext cx="0" cy="3888000"/>
          </a:xfrm>
          <a:prstGeom prst="line">
            <a:avLst/>
          </a:prstGeom>
          <a:ln w="12700">
            <a:solidFill>
              <a:srgbClr val="FAAB2C"/>
            </a:solidFill>
          </a:ln>
        </p:spPr>
        <p:style>
          <a:lnRef idx="1">
            <a:schemeClr val="accent1"/>
          </a:lnRef>
          <a:fillRef idx="0">
            <a:schemeClr val="accent1"/>
          </a:fillRef>
          <a:effectRef idx="0">
            <a:schemeClr val="accent1"/>
          </a:effectRef>
          <a:fontRef idx="minor">
            <a:schemeClr val="tx1"/>
          </a:fontRef>
        </p:style>
      </p:cxnSp>
      <p:sp>
        <p:nvSpPr>
          <p:cNvPr id="338" name="文本框 337"/>
          <p:cNvSpPr txBox="1"/>
          <p:nvPr/>
        </p:nvSpPr>
        <p:spPr>
          <a:xfrm>
            <a:off x="4965700" y="3506470"/>
            <a:ext cx="2280285" cy="337185"/>
          </a:xfrm>
          <a:prstGeom prst="rect">
            <a:avLst/>
          </a:prstGeom>
          <a:noFill/>
          <a:effectLst/>
        </p:spPr>
        <p:txBody>
          <a:bodyPr wrap="square" rtlCol="0">
            <a:spAutoFit/>
          </a:bodyPr>
          <a:lstStyle/>
          <a:p>
            <a:pPr algn="ctr"/>
            <a:r>
              <a:rPr lang="zh-CN" altLang="en-US" sz="1600" dirty="0">
                <a:effectLst/>
                <a:latin typeface="+mj-ea"/>
                <a:ea typeface="+mj-ea"/>
                <a:cs typeface="OPPOSans R" panose="00020600040101010101" charset="-122"/>
                <a:sym typeface="+mn-ea"/>
              </a:rPr>
              <a:t>Work review</a:t>
            </a:r>
            <a:endParaRPr lang="zh-CN" altLang="en-US" sz="1600" spc="200" dirty="0">
              <a:solidFill>
                <a:schemeClr val="tx1"/>
              </a:solidFill>
              <a:effectLst/>
              <a:uFillTx/>
              <a:latin typeface="+mj-lt"/>
              <a:ea typeface="+mj-ea"/>
              <a:cs typeface="+mj-lt"/>
            </a:endParaRPr>
          </a:p>
        </p:txBody>
      </p:sp>
      <p:sp>
        <p:nvSpPr>
          <p:cNvPr id="339" name="副标题 140"/>
          <p:cNvSpPr>
            <a:spLocks noGrp="1"/>
          </p:cNvSpPr>
          <p:nvPr>
            <p:custDataLst>
              <p:tags r:id="rId2"/>
            </p:custDataLst>
          </p:nvPr>
        </p:nvSpPr>
        <p:spPr>
          <a:xfrm>
            <a:off x="9525" y="2716530"/>
            <a:ext cx="12192635" cy="905510"/>
          </a:xfrm>
          <a:prstGeom prst="rect">
            <a:avLst/>
          </a:prstGeom>
          <a:effectLst/>
        </p:spPr>
        <p:txBody>
          <a:bodyPr vert="horz" lIns="90000" tIns="46800" rIns="90000" bIns="4680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4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vl6pPr marL="22860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zh-CN" altLang="en-US" sz="5000" dirty="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rPr>
              <a:t>工作概况</a:t>
            </a:r>
          </a:p>
        </p:txBody>
      </p:sp>
      <p:sp>
        <p:nvSpPr>
          <p:cNvPr id="4" name="矩形 3"/>
          <p:cNvSpPr/>
          <p:nvPr/>
        </p:nvSpPr>
        <p:spPr>
          <a:xfrm>
            <a:off x="5724525" y="3889375"/>
            <a:ext cx="7239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OPPOSans R" panose="00020600040101010101"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2918EA12-60F5-C4A6-FCA2-248D287563BF}"/>
              </a:ext>
            </a:extLst>
          </p:cNvPr>
          <p:cNvSpPr txBox="1"/>
          <p:nvPr/>
        </p:nvSpPr>
        <p:spPr>
          <a:xfrm>
            <a:off x="0" y="422910"/>
            <a:ext cx="12192000" cy="521970"/>
          </a:xfrm>
          <a:prstGeom prst="rect">
            <a:avLst/>
          </a:prstGeom>
          <a:noFill/>
        </p:spPr>
        <p:txBody>
          <a:bodyPr wrap="square" rtlCol="0">
            <a:spAutoFit/>
          </a:bodyPr>
          <a:lstStyle/>
          <a:p>
            <a:pPr algn="ctr"/>
            <a:r>
              <a:rPr lang="zh-CN" altLang="en-US" sz="2800" dirty="0">
                <a:solidFill>
                  <a:schemeClr val="tx1"/>
                </a:solidFill>
                <a:effectLst/>
                <a:uFillTx/>
                <a:latin typeface="思源黑体 CN Bold" panose="020B0800000000000000" pitchFamily="34" charset="-122"/>
                <a:ea typeface="思源黑体 CN Bold" panose="020B0800000000000000" pitchFamily="34" charset="-122"/>
                <a:cs typeface="OPPOSans R" panose="00020600040101010101" charset="-122"/>
                <a:sym typeface="+mn-ea"/>
              </a:rPr>
              <a:t>团队构架</a:t>
            </a:r>
          </a:p>
        </p:txBody>
      </p:sp>
      <p:sp>
        <p:nvSpPr>
          <p:cNvPr id="7" name="矩形 6">
            <a:extLst>
              <a:ext uri="{FF2B5EF4-FFF2-40B4-BE49-F238E27FC236}">
                <a16:creationId xmlns:a16="http://schemas.microsoft.com/office/drawing/2014/main" id="{F94B7657-A897-2EDB-7A53-C245602B8307}"/>
              </a:ext>
            </a:extLst>
          </p:cNvPr>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8" name="矩形 7">
            <a:extLst>
              <a:ext uri="{FF2B5EF4-FFF2-40B4-BE49-F238E27FC236}">
                <a16:creationId xmlns:a16="http://schemas.microsoft.com/office/drawing/2014/main" id="{2619A77B-702F-3A06-6966-E7384F546E3F}"/>
              </a:ext>
            </a:extLst>
          </p:cNvPr>
          <p:cNvSpPr/>
          <p:nvPr/>
        </p:nvSpPr>
        <p:spPr>
          <a:xfrm>
            <a:off x="2075777" y="1344474"/>
            <a:ext cx="8040446" cy="4632252"/>
          </a:xfrm>
          <a:prstGeom prst="rect">
            <a:avLst/>
          </a:prstGeom>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ln>
                <a:solidFill>
                  <a:schemeClr val="accent4">
                    <a:lumMod val="75000"/>
                  </a:schemeClr>
                </a:solidFill>
              </a:ln>
              <a:cs typeface="思源黑体 CN Medium" panose="020B0600000000000000" charset="-122"/>
            </a:endParaRPr>
          </a:p>
        </p:txBody>
      </p:sp>
      <p:pic>
        <p:nvPicPr>
          <p:cNvPr id="10" name="图片 9">
            <a:extLst>
              <a:ext uri="{FF2B5EF4-FFF2-40B4-BE49-F238E27FC236}">
                <a16:creationId xmlns:a16="http://schemas.microsoft.com/office/drawing/2014/main" id="{B98CB38F-EFAE-98FE-1A55-E7E4481F5278}"/>
              </a:ext>
            </a:extLst>
          </p:cNvPr>
          <p:cNvPicPr>
            <a:picLocks noChangeAspect="1"/>
          </p:cNvPicPr>
          <p:nvPr/>
        </p:nvPicPr>
        <p:blipFill>
          <a:blip r:embed="rId3"/>
          <a:stretch>
            <a:fillRect/>
          </a:stretch>
        </p:blipFill>
        <p:spPr>
          <a:xfrm>
            <a:off x="2075777" y="1743075"/>
            <a:ext cx="8157283" cy="3899776"/>
          </a:xfrm>
          <a:prstGeom prst="rect">
            <a:avLst/>
          </a:prstGeom>
        </p:spPr>
      </p:pic>
    </p:spTree>
    <p:extLst>
      <p:ext uri="{BB962C8B-B14F-4D97-AF65-F5344CB8AC3E}">
        <p14:creationId xmlns:p14="http://schemas.microsoft.com/office/powerpoint/2010/main" val="32418667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C84E5AF-642A-89B8-4DF6-9BFFC07B067F}"/>
              </a:ext>
            </a:extLst>
          </p:cNvPr>
          <p:cNvSpPr txBox="1"/>
          <p:nvPr/>
        </p:nvSpPr>
        <p:spPr>
          <a:xfrm>
            <a:off x="6596012" y="2590853"/>
            <a:ext cx="5270638" cy="1676293"/>
          </a:xfrm>
          <a:prstGeom prst="rect">
            <a:avLst/>
          </a:prstGeom>
          <a:noFill/>
        </p:spPr>
        <p:txBody>
          <a:bodyPr wrap="square">
            <a:spAutoFit/>
          </a:bodyPr>
          <a:lstStyle/>
          <a:p>
            <a:pPr fontAlgn="auto">
              <a:lnSpc>
                <a:spcPct val="200000"/>
              </a:lnSpc>
            </a:pPr>
            <a:r>
              <a:rPr lang="zh-CN" altLang="en-US" dirty="0">
                <a:cs typeface="思源黑体 CN Medium" panose="020B0600000000000000" charset="-122"/>
              </a:rPr>
              <a:t>项目前：对工作量、预计花费时间进行评估</a:t>
            </a:r>
            <a:endParaRPr lang="en-US" altLang="zh-CN" dirty="0">
              <a:cs typeface="思源黑体 CN Medium" panose="020B0600000000000000" charset="-122"/>
            </a:endParaRPr>
          </a:p>
          <a:p>
            <a:pPr fontAlgn="auto">
              <a:lnSpc>
                <a:spcPct val="200000"/>
              </a:lnSpc>
            </a:pPr>
            <a:r>
              <a:rPr lang="zh-CN" altLang="en-US" dirty="0">
                <a:cs typeface="思源黑体 CN Medium" panose="020B0600000000000000" charset="-122"/>
              </a:rPr>
              <a:t>项目期间：定期告知需求方任务</a:t>
            </a:r>
            <a:r>
              <a:rPr lang="zh-CN" altLang="en-US" sz="1800" dirty="0">
                <a:cs typeface="思源黑体 CN Medium" panose="020B0600000000000000" charset="-122"/>
              </a:rPr>
              <a:t>完成情况</a:t>
            </a:r>
            <a:endParaRPr lang="en-US" altLang="zh-CN" sz="1800" dirty="0">
              <a:cs typeface="思源黑体 CN Medium" panose="020B0600000000000000" charset="-122"/>
            </a:endParaRPr>
          </a:p>
          <a:p>
            <a:pPr fontAlgn="auto">
              <a:lnSpc>
                <a:spcPct val="200000"/>
              </a:lnSpc>
            </a:pPr>
            <a:r>
              <a:rPr lang="zh-CN" altLang="en-US" dirty="0">
                <a:cs typeface="思源黑体 CN Medium" panose="020B0600000000000000" charset="-122"/>
              </a:rPr>
              <a:t>项目后：对工作进行总结、项目完成质量进行评估</a:t>
            </a:r>
            <a:endParaRPr lang="zh-CN" altLang="en-US" sz="1800" dirty="0">
              <a:cs typeface="思源黑体 CN Medium" panose="020B0600000000000000" charset="-122"/>
            </a:endParaRPr>
          </a:p>
        </p:txBody>
      </p:sp>
      <p:sp>
        <p:nvSpPr>
          <p:cNvPr id="5" name="文本框 4">
            <a:extLst>
              <a:ext uri="{FF2B5EF4-FFF2-40B4-BE49-F238E27FC236}">
                <a16:creationId xmlns:a16="http://schemas.microsoft.com/office/drawing/2014/main" id="{090A8313-0F39-E191-4FE1-E21265E70259}"/>
              </a:ext>
            </a:extLst>
          </p:cNvPr>
          <p:cNvSpPr txBox="1"/>
          <p:nvPr/>
        </p:nvSpPr>
        <p:spPr>
          <a:xfrm>
            <a:off x="0" y="422910"/>
            <a:ext cx="12192000" cy="521970"/>
          </a:xfrm>
          <a:prstGeom prst="rect">
            <a:avLst/>
          </a:prstGeom>
          <a:noFill/>
        </p:spPr>
        <p:txBody>
          <a:bodyPr wrap="square" rtlCol="0">
            <a:spAutoFit/>
          </a:bodyPr>
          <a:lstStyle/>
          <a:p>
            <a:pPr algn="ctr"/>
            <a:r>
              <a:rPr lang="zh-CN" altLang="en-US" sz="2800" dirty="0">
                <a:solidFill>
                  <a:schemeClr val="tx1"/>
                </a:solidFill>
                <a:effectLst/>
                <a:uFillTx/>
                <a:latin typeface="思源黑体 CN Bold" panose="020B0800000000000000" pitchFamily="34" charset="-122"/>
                <a:ea typeface="思源黑体 CN Bold" panose="020B0800000000000000" pitchFamily="34" charset="-122"/>
                <a:cs typeface="OPPOSans R" panose="00020600040101010101" charset="-122"/>
                <a:sym typeface="+mn-ea"/>
              </a:rPr>
              <a:t>前期工作</a:t>
            </a:r>
          </a:p>
        </p:txBody>
      </p:sp>
      <p:sp>
        <p:nvSpPr>
          <p:cNvPr id="6" name="矩形 5">
            <a:extLst>
              <a:ext uri="{FF2B5EF4-FFF2-40B4-BE49-F238E27FC236}">
                <a16:creationId xmlns:a16="http://schemas.microsoft.com/office/drawing/2014/main" id="{458853B0-6CB3-70CB-D65D-0BD9404847FF}"/>
              </a:ext>
            </a:extLst>
          </p:cNvPr>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7" name="文本框 6">
            <a:extLst>
              <a:ext uri="{FF2B5EF4-FFF2-40B4-BE49-F238E27FC236}">
                <a16:creationId xmlns:a16="http://schemas.microsoft.com/office/drawing/2014/main" id="{1C6DE591-BC5D-FC71-6D4D-2DA125FB9DA9}"/>
              </a:ext>
            </a:extLst>
          </p:cNvPr>
          <p:cNvSpPr txBox="1"/>
          <p:nvPr/>
        </p:nvSpPr>
        <p:spPr>
          <a:xfrm>
            <a:off x="736765" y="2191427"/>
            <a:ext cx="4708538" cy="2885277"/>
          </a:xfrm>
          <a:prstGeom prst="rect">
            <a:avLst/>
          </a:prstGeom>
          <a:noFill/>
        </p:spPr>
        <p:txBody>
          <a:bodyPr wrap="square" rtlCol="0">
            <a:spAutoFit/>
          </a:bodyPr>
          <a:lstStyle/>
          <a:p>
            <a:pPr fontAlgn="auto">
              <a:lnSpc>
                <a:spcPct val="200000"/>
              </a:lnSpc>
            </a:pPr>
            <a:r>
              <a:rPr lang="zh-CN" altLang="en-US" sz="1600" dirty="0">
                <a:cs typeface="思源黑体 CN Medium" panose="020B0600000000000000" charset="-122"/>
              </a:rPr>
              <a:t>需求方：文软公司</a:t>
            </a:r>
            <a:endParaRPr lang="en-US" altLang="zh-CN" sz="1600" dirty="0">
              <a:cs typeface="思源黑体 CN Medium" panose="020B0600000000000000" charset="-122"/>
            </a:endParaRPr>
          </a:p>
          <a:p>
            <a:pPr fontAlgn="auto">
              <a:lnSpc>
                <a:spcPct val="200000"/>
              </a:lnSpc>
            </a:pPr>
            <a:r>
              <a:rPr lang="zh-CN" altLang="en-US" sz="1600" dirty="0">
                <a:cs typeface="思源黑体 CN Medium" panose="020B0600000000000000" charset="-122"/>
              </a:rPr>
              <a:t>需求说明：优先满足文软公司项目策划部的需求</a:t>
            </a:r>
            <a:endParaRPr lang="en-US" altLang="zh-CN" sz="1600" dirty="0">
              <a:cs typeface="思源黑体 CN Medium" panose="020B0600000000000000" charset="-122"/>
            </a:endParaRPr>
          </a:p>
          <a:p>
            <a:pPr fontAlgn="auto">
              <a:lnSpc>
                <a:spcPct val="150000"/>
              </a:lnSpc>
            </a:pPr>
            <a:r>
              <a:rPr lang="zh-CN" altLang="en-US" sz="1600" dirty="0">
                <a:cs typeface="思源黑体 CN Medium" panose="020B0600000000000000" charset="-122"/>
              </a:rPr>
              <a:t>双方约束：项目需求双方确认后，出现 中途需求发生变更则文软公司需及时告知开发方，若因文软公司原因引入的需求变更造成开发方工作量的大幅增加，具体交稿时间及经费双方另行协商。若需求变更引入的工作量不大，开发方应尽量配合</a:t>
            </a:r>
          </a:p>
        </p:txBody>
      </p:sp>
      <p:cxnSp>
        <p:nvCxnSpPr>
          <p:cNvPr id="10" name="直接连接符 9">
            <a:extLst>
              <a:ext uri="{FF2B5EF4-FFF2-40B4-BE49-F238E27FC236}">
                <a16:creationId xmlns:a16="http://schemas.microsoft.com/office/drawing/2014/main" id="{37232270-AB1D-F980-53D3-B8990479A037}"/>
              </a:ext>
            </a:extLst>
          </p:cNvPr>
          <p:cNvCxnSpPr>
            <a:cxnSpLocks/>
          </p:cNvCxnSpPr>
          <p:nvPr/>
        </p:nvCxnSpPr>
        <p:spPr>
          <a:xfrm>
            <a:off x="6096000" y="1967023"/>
            <a:ext cx="0" cy="3625703"/>
          </a:xfrm>
          <a:prstGeom prst="line">
            <a:avLst/>
          </a:prstGeom>
          <a:ln w="19050" cap="flat" cmpd="sng" algn="ctr">
            <a:solidFill>
              <a:schemeClr val="accent4"/>
            </a:solidFill>
            <a:prstDash val="dash"/>
            <a:round/>
            <a:headEnd type="none" w="med" len="lg"/>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8772150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422910"/>
            <a:ext cx="12192000" cy="521970"/>
          </a:xfrm>
          <a:prstGeom prst="rect">
            <a:avLst/>
          </a:prstGeom>
          <a:noFill/>
        </p:spPr>
        <p:txBody>
          <a:bodyPr wrap="square" rtlCol="0">
            <a:spAutoFit/>
          </a:bodyPr>
          <a:lstStyle/>
          <a:p>
            <a:pPr algn="ctr"/>
            <a:r>
              <a:rPr lang="zh-CN" altLang="en-US" sz="2800" dirty="0">
                <a:latin typeface="思源黑体 CN Bold" panose="020B0800000000000000" pitchFamily="34" charset="-122"/>
                <a:ea typeface="思源黑体 CN Bold" panose="020B0800000000000000" pitchFamily="34" charset="-122"/>
                <a:cs typeface="OPPOSans R" panose="00020600040101010101" charset="-122"/>
                <a:sym typeface="+mn-ea"/>
              </a:rPr>
              <a:t>项目背景</a:t>
            </a:r>
            <a:endParaRPr lang="zh-CN" altLang="en-US" sz="2800" dirty="0">
              <a:solidFill>
                <a:schemeClr val="tx1"/>
              </a:solidFill>
              <a:effectLst/>
              <a:uFillTx/>
              <a:latin typeface="思源黑体 CN Bold" panose="020B0800000000000000" pitchFamily="34" charset="-122"/>
              <a:ea typeface="思源黑体 CN Bold" panose="020B0800000000000000" pitchFamily="34" charset="-122"/>
              <a:cs typeface="OPPOSans R" panose="00020600040101010101" charset="-122"/>
              <a:sym typeface="+mn-ea"/>
            </a:endParaRPr>
          </a:p>
        </p:txBody>
      </p:sp>
      <p:sp>
        <p:nvSpPr>
          <p:cNvPr id="7" name="矩形 6"/>
          <p:cNvSpPr/>
          <p:nvPr/>
        </p:nvSpPr>
        <p:spPr>
          <a:xfrm>
            <a:off x="1590894" y="2259965"/>
            <a:ext cx="3535400" cy="3144242"/>
          </a:xfrm>
          <a:prstGeom prst="rect">
            <a:avLst/>
          </a:prstGeom>
          <a:solidFill>
            <a:srgbClr val="3334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4" name="矩形 13"/>
          <p:cNvSpPr/>
          <p:nvPr/>
        </p:nvSpPr>
        <p:spPr>
          <a:xfrm>
            <a:off x="7139977" y="2259965"/>
            <a:ext cx="3535400" cy="3144242"/>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思源黑体 CN Medium" panose="020B0600000000000000" charset="-122"/>
            </a:endParaRP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26" name="文本框 25"/>
          <p:cNvSpPr txBox="1"/>
          <p:nvPr/>
        </p:nvSpPr>
        <p:spPr>
          <a:xfrm>
            <a:off x="1631394" y="2489475"/>
            <a:ext cx="3535400" cy="2269724"/>
          </a:xfrm>
          <a:prstGeom prst="rect">
            <a:avLst/>
          </a:prstGeom>
          <a:noFill/>
        </p:spPr>
        <p:txBody>
          <a:bodyPr wrap="square" rtlCol="0">
            <a:spAutoFit/>
          </a:bodyPr>
          <a:lstStyle/>
          <a:p>
            <a:pPr fontAlgn="auto">
              <a:lnSpc>
                <a:spcPct val="150000"/>
              </a:lnSpc>
            </a:pPr>
            <a:r>
              <a:rPr lang="zh-CN" altLang="en-US" sz="1600" dirty="0">
                <a:solidFill>
                  <a:schemeClr val="bg1"/>
                </a:solidFill>
                <a:cs typeface="思源黑体 CN Medium" panose="020B0600000000000000" charset="-122"/>
              </a:rPr>
              <a:t>此系统为微信用户群组生日提醒小程序，主要功能为在微信用户在提前设置其好友生日的前提下，在好友生日的前一周提醒设置用户好友生日，在此前提下，用户还可建立群组并邀请其他微信用户以用于提醒多位用户</a:t>
            </a:r>
          </a:p>
        </p:txBody>
      </p:sp>
      <p:sp>
        <p:nvSpPr>
          <p:cNvPr id="28" name="文本框 27"/>
          <p:cNvSpPr txBox="1"/>
          <p:nvPr/>
        </p:nvSpPr>
        <p:spPr>
          <a:xfrm>
            <a:off x="7180477" y="2666130"/>
            <a:ext cx="3454400" cy="1531060"/>
          </a:xfrm>
          <a:prstGeom prst="rect">
            <a:avLst/>
          </a:prstGeom>
          <a:noFill/>
        </p:spPr>
        <p:txBody>
          <a:bodyPr wrap="square" rtlCol="0">
            <a:spAutoFit/>
          </a:bodyPr>
          <a:lstStyle/>
          <a:p>
            <a:pPr fontAlgn="auto">
              <a:lnSpc>
                <a:spcPct val="150000"/>
              </a:lnSpc>
            </a:pPr>
            <a:r>
              <a:rPr lang="en-US" altLang="zh-CN" sz="1600" dirty="0" err="1">
                <a:solidFill>
                  <a:schemeClr val="bg1"/>
                </a:solidFill>
                <a:cs typeface="思源黑体 CN Medium" panose="020B0600000000000000" charset="-122"/>
              </a:rPr>
              <a:t>微信用户群组生日提醒系统是由文华软件技术有限公司和啊对对队产学合作项目，项目由文华有限技术公司提出，由啊对对队承担研发任务</a:t>
            </a:r>
            <a:r>
              <a:rPr lang="en-US" altLang="zh-CN" sz="1600" dirty="0">
                <a:solidFill>
                  <a:schemeClr val="bg1"/>
                </a:solidFill>
                <a:cs typeface="思源黑体 CN Medium" panose="020B0600000000000000" charset="-122"/>
              </a:rPr>
              <a:t>。</a:t>
            </a:r>
          </a:p>
        </p:txBody>
      </p:sp>
      <p:sp>
        <p:nvSpPr>
          <p:cNvPr id="23" name="文本框 22">
            <a:extLst>
              <a:ext uri="{FF2B5EF4-FFF2-40B4-BE49-F238E27FC236}">
                <a16:creationId xmlns:a16="http://schemas.microsoft.com/office/drawing/2014/main" id="{82551B44-90D8-24B8-9686-F74728019ACD}"/>
              </a:ext>
            </a:extLst>
          </p:cNvPr>
          <p:cNvSpPr txBox="1"/>
          <p:nvPr/>
        </p:nvSpPr>
        <p:spPr>
          <a:xfrm>
            <a:off x="2987440" y="1754249"/>
            <a:ext cx="742308" cy="505716"/>
          </a:xfrm>
          <a:prstGeom prst="rect">
            <a:avLst/>
          </a:prstGeom>
          <a:noFill/>
        </p:spPr>
        <p:txBody>
          <a:bodyPr wrap="square">
            <a:spAutoFit/>
          </a:bodyPr>
          <a:lstStyle/>
          <a:p>
            <a:pPr fontAlgn="auto">
              <a:lnSpc>
                <a:spcPct val="150000"/>
              </a:lnSpc>
            </a:pPr>
            <a:r>
              <a:rPr lang="zh-CN" altLang="en-US" sz="2000" dirty="0">
                <a:solidFill>
                  <a:srgbClr val="0070C0"/>
                </a:solidFill>
                <a:cs typeface="思源黑体 CN Medium" panose="020B0600000000000000" charset="-122"/>
              </a:rPr>
              <a:t>目的</a:t>
            </a:r>
          </a:p>
        </p:txBody>
      </p:sp>
      <p:sp>
        <p:nvSpPr>
          <p:cNvPr id="30" name="文本框 29">
            <a:extLst>
              <a:ext uri="{FF2B5EF4-FFF2-40B4-BE49-F238E27FC236}">
                <a16:creationId xmlns:a16="http://schemas.microsoft.com/office/drawing/2014/main" id="{D16904CD-BE67-8564-DC23-B1CD40FEE61E}"/>
              </a:ext>
            </a:extLst>
          </p:cNvPr>
          <p:cNvSpPr txBox="1"/>
          <p:nvPr/>
        </p:nvSpPr>
        <p:spPr>
          <a:xfrm>
            <a:off x="8536523" y="1754249"/>
            <a:ext cx="742308" cy="505716"/>
          </a:xfrm>
          <a:prstGeom prst="rect">
            <a:avLst/>
          </a:prstGeom>
          <a:noFill/>
        </p:spPr>
        <p:txBody>
          <a:bodyPr wrap="square">
            <a:spAutoFit/>
          </a:bodyPr>
          <a:lstStyle/>
          <a:p>
            <a:pPr fontAlgn="auto">
              <a:lnSpc>
                <a:spcPct val="150000"/>
              </a:lnSpc>
            </a:pPr>
            <a:r>
              <a:rPr lang="en-US" altLang="zh-CN" sz="2000" dirty="0" err="1">
                <a:solidFill>
                  <a:srgbClr val="FFC000"/>
                </a:solidFill>
                <a:cs typeface="思源黑体 CN Medium" panose="020B0600000000000000" charset="-122"/>
              </a:rPr>
              <a:t>背景</a:t>
            </a:r>
            <a:endParaRPr lang="en-US" altLang="zh-CN" sz="2000" dirty="0">
              <a:solidFill>
                <a:srgbClr val="FFC000"/>
              </a:solidFill>
              <a:cs typeface="思源黑体 CN Medium" panose="020B0600000000000000"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422910"/>
            <a:ext cx="12192000" cy="521970"/>
          </a:xfrm>
          <a:prstGeom prst="rect">
            <a:avLst/>
          </a:prstGeom>
          <a:noFill/>
        </p:spPr>
        <p:txBody>
          <a:bodyPr wrap="square" rtlCol="0">
            <a:spAutoFit/>
          </a:bodyPr>
          <a:lstStyle/>
          <a:p>
            <a:pPr algn="ctr"/>
            <a:r>
              <a:rPr lang="zh-CN" altLang="en-US" sz="2800" dirty="0">
                <a:solidFill>
                  <a:schemeClr val="tx1"/>
                </a:solidFill>
                <a:effectLst/>
                <a:uFillTx/>
                <a:latin typeface="思源黑体 CN Bold" panose="020B0800000000000000" pitchFamily="34" charset="-122"/>
                <a:ea typeface="思源黑体 CN Bold" panose="020B0800000000000000" pitchFamily="34" charset="-122"/>
                <a:cs typeface="OPPOSans R" panose="00020600040101010101" charset="-122"/>
                <a:sym typeface="+mn-ea"/>
              </a:rPr>
              <a:t>项目目标</a:t>
            </a: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9" name="椭圆 8"/>
          <p:cNvSpPr/>
          <p:nvPr/>
        </p:nvSpPr>
        <p:spPr>
          <a:xfrm>
            <a:off x="3209723" y="1422007"/>
            <a:ext cx="5901602" cy="4418745"/>
          </a:xfrm>
          <a:prstGeom prst="ellipse">
            <a:avLst/>
          </a:prstGeom>
          <a:noFill/>
          <a:ln w="50800">
            <a:solidFill>
              <a:srgbClr val="FAAB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思源黑体 CN Medium" panose="020B0600000000000000" charset="-122"/>
            </a:endParaRPr>
          </a:p>
        </p:txBody>
      </p:sp>
      <p:sp>
        <p:nvSpPr>
          <p:cNvPr id="10" name="弧形 9"/>
          <p:cNvSpPr/>
          <p:nvPr/>
        </p:nvSpPr>
        <p:spPr>
          <a:xfrm>
            <a:off x="3208842" y="1421413"/>
            <a:ext cx="5904336" cy="4420792"/>
          </a:xfrm>
          <a:prstGeom prst="arc">
            <a:avLst>
              <a:gd name="adj1" fmla="val 16200000"/>
              <a:gd name="adj2" fmla="val 5398468"/>
            </a:avLst>
          </a:prstGeom>
          <a:ln w="50800">
            <a:solidFill>
              <a:srgbClr val="33345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思源黑体 CN Medium" panose="020B0600000000000000" charset="-122"/>
            </a:endParaRPr>
          </a:p>
        </p:txBody>
      </p:sp>
      <p:sp>
        <p:nvSpPr>
          <p:cNvPr id="18" name="文本框 17">
            <a:extLst>
              <a:ext uri="{FF2B5EF4-FFF2-40B4-BE49-F238E27FC236}">
                <a16:creationId xmlns:a16="http://schemas.microsoft.com/office/drawing/2014/main" id="{81218D96-7303-51E6-601D-0400EB88F4F5}"/>
              </a:ext>
            </a:extLst>
          </p:cNvPr>
          <p:cNvSpPr txBox="1"/>
          <p:nvPr/>
        </p:nvSpPr>
        <p:spPr>
          <a:xfrm>
            <a:off x="3862021" y="2529811"/>
            <a:ext cx="5156837" cy="1798377"/>
          </a:xfrm>
          <a:prstGeom prst="rect">
            <a:avLst/>
          </a:prstGeom>
          <a:noFill/>
        </p:spPr>
        <p:txBody>
          <a:bodyPr wrap="square" rtlCol="0">
            <a:spAutoFit/>
          </a:bodyPr>
          <a:lstStyle/>
          <a:p>
            <a:pPr fontAlgn="auto">
              <a:lnSpc>
                <a:spcPct val="150000"/>
              </a:lnSpc>
            </a:pPr>
            <a:r>
              <a:rPr lang="zh-CN" altLang="en-US" sz="1600" b="1" dirty="0">
                <a:cs typeface="思源黑体 CN Medium" panose="020B0600000000000000" charset="-122"/>
              </a:rPr>
              <a:t>使系统：</a:t>
            </a:r>
            <a:endParaRPr lang="en-US" altLang="zh-CN" sz="1600" b="1" dirty="0">
              <a:cs typeface="思源黑体 CN Medium" panose="020B0600000000000000" charset="-122"/>
            </a:endParaRPr>
          </a:p>
          <a:p>
            <a:pPr marL="285750" indent="-285750" fontAlgn="auto">
              <a:lnSpc>
                <a:spcPct val="150000"/>
              </a:lnSpc>
              <a:buFont typeface="Arial" panose="020B0604020202020204" pitchFamily="34" charset="0"/>
              <a:buChar char="•"/>
            </a:pPr>
            <a:r>
              <a:rPr lang="zh-CN" altLang="en-US" sz="2000" dirty="0">
                <a:cs typeface="思源黑体 CN Medium" panose="020B0600000000000000" charset="-122"/>
              </a:rPr>
              <a:t>工作管理信息能够规范录入</a:t>
            </a:r>
            <a:endParaRPr lang="en-US" altLang="zh-CN" sz="2000" dirty="0">
              <a:cs typeface="思源黑体 CN Medium" panose="020B0600000000000000" charset="-122"/>
            </a:endParaRPr>
          </a:p>
          <a:p>
            <a:pPr marL="285750" indent="-285750" fontAlgn="auto">
              <a:lnSpc>
                <a:spcPct val="150000"/>
              </a:lnSpc>
              <a:buFont typeface="Arial" panose="020B0604020202020204" pitchFamily="34" charset="0"/>
              <a:buChar char="•"/>
            </a:pPr>
            <a:r>
              <a:rPr lang="zh-CN" altLang="en-US" sz="2000" dirty="0">
                <a:cs typeface="思源黑体 CN Medium" panose="020B0600000000000000" charset="-122"/>
              </a:rPr>
              <a:t>任务信息流向可以选择、可依据轻重排序</a:t>
            </a:r>
            <a:endParaRPr lang="en-US" altLang="zh-CN" sz="2000" dirty="0">
              <a:cs typeface="思源黑体 CN Medium" panose="020B0600000000000000" charset="-122"/>
            </a:endParaRPr>
          </a:p>
          <a:p>
            <a:pPr marL="285750" indent="-285750" fontAlgn="auto">
              <a:lnSpc>
                <a:spcPct val="150000"/>
              </a:lnSpc>
              <a:buFont typeface="Arial" panose="020B0604020202020204" pitchFamily="34" charset="0"/>
              <a:buChar char="•"/>
            </a:pPr>
            <a:r>
              <a:rPr lang="zh-CN" altLang="en-US" sz="2000" dirty="0">
                <a:cs typeface="思源黑体 CN Medium" panose="020B0600000000000000" charset="-122"/>
              </a:rPr>
              <a:t>可以设定信息提醒</a:t>
            </a:r>
            <a:endParaRPr lang="en-US" altLang="zh-CN" sz="2000" dirty="0">
              <a:cs typeface="思源黑体 CN Medium" panose="020B0600000000000000" charset="-122"/>
            </a:endParaRPr>
          </a:p>
        </p:txBody>
      </p:sp>
    </p:spTree>
    <p:custDataLst>
      <p:tags r:id="rId1"/>
    </p:custDataLst>
    <p:extLst>
      <p:ext uri="{BB962C8B-B14F-4D97-AF65-F5344CB8AC3E}">
        <p14:creationId xmlns:p14="http://schemas.microsoft.com/office/powerpoint/2010/main" val="13782407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422910"/>
            <a:ext cx="12192000" cy="521970"/>
          </a:xfrm>
          <a:prstGeom prst="rect">
            <a:avLst/>
          </a:prstGeom>
          <a:noFill/>
        </p:spPr>
        <p:txBody>
          <a:bodyPr wrap="square" rtlCol="0">
            <a:spAutoFit/>
          </a:bodyPr>
          <a:lstStyle/>
          <a:p>
            <a:pPr algn="ctr"/>
            <a:r>
              <a:rPr lang="zh-CN" altLang="en-US" sz="2800" dirty="0">
                <a:solidFill>
                  <a:schemeClr val="tx1"/>
                </a:solidFill>
                <a:effectLst/>
                <a:uFillTx/>
                <a:latin typeface="思源黑体 CN Bold" panose="020B0800000000000000" pitchFamily="34" charset="-122"/>
                <a:ea typeface="思源黑体 CN Bold" panose="020B0800000000000000" pitchFamily="34" charset="-122"/>
                <a:cs typeface="OPPOSans R" panose="00020600040101010101" charset="-122"/>
                <a:sym typeface="+mn-ea"/>
              </a:rPr>
              <a:t>详细功能设计</a:t>
            </a: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35" name="文本框 34"/>
          <p:cNvSpPr txBox="1"/>
          <p:nvPr/>
        </p:nvSpPr>
        <p:spPr>
          <a:xfrm>
            <a:off x="674370" y="1262418"/>
            <a:ext cx="7136130" cy="588366"/>
          </a:xfrm>
          <a:prstGeom prst="rect">
            <a:avLst/>
          </a:prstGeom>
          <a:noFill/>
        </p:spPr>
        <p:txBody>
          <a:bodyPr wrap="square" rtlCol="0">
            <a:spAutoFit/>
          </a:bodyPr>
          <a:lstStyle/>
          <a:p>
            <a:pPr algn="l" fontAlgn="auto">
              <a:lnSpc>
                <a:spcPct val="150000"/>
              </a:lnSpc>
            </a:pPr>
            <a:r>
              <a:rPr lang="zh-CN" altLang="en-US" sz="2400" dirty="0">
                <a:cs typeface="思源黑体 CN Medium" panose="020B0600000000000000" charset="-122"/>
              </a:rPr>
              <a:t>本系统下有系统管理四个子功能：</a:t>
            </a:r>
          </a:p>
        </p:txBody>
      </p:sp>
      <p:sp>
        <p:nvSpPr>
          <p:cNvPr id="11" name="椭圆 10">
            <a:extLst>
              <a:ext uri="{FF2B5EF4-FFF2-40B4-BE49-F238E27FC236}">
                <a16:creationId xmlns:a16="http://schemas.microsoft.com/office/drawing/2014/main" id="{E900596C-4FD6-832D-4540-031AB761FA66}"/>
              </a:ext>
            </a:extLst>
          </p:cNvPr>
          <p:cNvSpPr/>
          <p:nvPr/>
        </p:nvSpPr>
        <p:spPr>
          <a:xfrm>
            <a:off x="494242" y="2295197"/>
            <a:ext cx="2569210" cy="2569210"/>
          </a:xfrm>
          <a:prstGeom prst="ellipse">
            <a:avLst/>
          </a:prstGeom>
          <a:noFill/>
          <a:ln w="50800">
            <a:solidFill>
              <a:srgbClr val="FAAB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2" name="弧形 11">
            <a:extLst>
              <a:ext uri="{FF2B5EF4-FFF2-40B4-BE49-F238E27FC236}">
                <a16:creationId xmlns:a16="http://schemas.microsoft.com/office/drawing/2014/main" id="{440FEF23-E164-671F-B0FA-D3D46D08F0B8}"/>
              </a:ext>
            </a:extLst>
          </p:cNvPr>
          <p:cNvSpPr/>
          <p:nvPr/>
        </p:nvSpPr>
        <p:spPr>
          <a:xfrm>
            <a:off x="493647" y="2294602"/>
            <a:ext cx="2570400" cy="2570400"/>
          </a:xfrm>
          <a:prstGeom prst="arc">
            <a:avLst>
              <a:gd name="adj1" fmla="val 16200000"/>
              <a:gd name="adj2" fmla="val 5398468"/>
            </a:avLst>
          </a:prstGeom>
          <a:ln w="50800">
            <a:solidFill>
              <a:srgbClr val="33345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思源黑体 CN Medium" panose="020B0600000000000000" charset="-122"/>
            </a:endParaRPr>
          </a:p>
        </p:txBody>
      </p:sp>
      <p:sp>
        <p:nvSpPr>
          <p:cNvPr id="13" name="文本框 12">
            <a:extLst>
              <a:ext uri="{FF2B5EF4-FFF2-40B4-BE49-F238E27FC236}">
                <a16:creationId xmlns:a16="http://schemas.microsoft.com/office/drawing/2014/main" id="{6973D598-1856-13AC-886B-E69E0ABD222B}"/>
              </a:ext>
            </a:extLst>
          </p:cNvPr>
          <p:cNvSpPr txBox="1"/>
          <p:nvPr/>
        </p:nvSpPr>
        <p:spPr>
          <a:xfrm>
            <a:off x="925406" y="3579207"/>
            <a:ext cx="1723549" cy="553998"/>
          </a:xfrm>
          <a:prstGeom prst="rect">
            <a:avLst/>
          </a:prstGeom>
          <a:noFill/>
        </p:spPr>
        <p:txBody>
          <a:bodyPr wrap="none" rtlCol="0">
            <a:spAutoFit/>
          </a:bodyPr>
          <a:lstStyle/>
          <a:p>
            <a:r>
              <a:rPr lang="zh-CN" altLang="en-US" sz="3000" dirty="0">
                <a:latin typeface="思源黑体 CN Bold" panose="020B0800000000000000" pitchFamily="34" charset="-122"/>
                <a:ea typeface="思源黑体 CN Bold" panose="020B0800000000000000" pitchFamily="34" charset="-122"/>
                <a:cs typeface="思源黑体 CN Medium" panose="020B0600000000000000" charset="-122"/>
              </a:rPr>
              <a:t>用户管理</a:t>
            </a:r>
          </a:p>
        </p:txBody>
      </p:sp>
      <p:sp>
        <p:nvSpPr>
          <p:cNvPr id="14" name="文本框 13">
            <a:extLst>
              <a:ext uri="{FF2B5EF4-FFF2-40B4-BE49-F238E27FC236}">
                <a16:creationId xmlns:a16="http://schemas.microsoft.com/office/drawing/2014/main" id="{BF2F8EE1-EBA1-625A-23FD-57612A6FA434}"/>
              </a:ext>
            </a:extLst>
          </p:cNvPr>
          <p:cNvSpPr txBox="1"/>
          <p:nvPr/>
        </p:nvSpPr>
        <p:spPr>
          <a:xfrm>
            <a:off x="925407" y="2869648"/>
            <a:ext cx="1706879" cy="553998"/>
          </a:xfrm>
          <a:prstGeom prst="rect">
            <a:avLst/>
          </a:prstGeom>
          <a:noFill/>
        </p:spPr>
        <p:txBody>
          <a:bodyPr wrap="square" rtlCol="0">
            <a:spAutoFit/>
          </a:bodyPr>
          <a:lstStyle/>
          <a:p>
            <a:pPr algn="ctr"/>
            <a:r>
              <a:rPr lang="en-US" altLang="zh-CN" sz="3000" dirty="0">
                <a:latin typeface="思源黑体 CN Bold" panose="020B0800000000000000" pitchFamily="34" charset="-122"/>
                <a:ea typeface="思源黑体 CN Bold" panose="020B0800000000000000" pitchFamily="34" charset="-122"/>
                <a:cs typeface="思源黑体 CN Medium" panose="020B0600000000000000" charset="-122"/>
              </a:rPr>
              <a:t>1</a:t>
            </a:r>
            <a:endParaRPr lang="zh-CN" altLang="en-US" sz="3000" dirty="0">
              <a:latin typeface="思源黑体 CN Bold" panose="020B0800000000000000" pitchFamily="34" charset="-122"/>
              <a:ea typeface="思源黑体 CN Bold" panose="020B0800000000000000" pitchFamily="34" charset="-122"/>
              <a:cs typeface="思源黑体 CN Medium" panose="020B0600000000000000" charset="-122"/>
            </a:endParaRPr>
          </a:p>
        </p:txBody>
      </p:sp>
      <p:sp>
        <p:nvSpPr>
          <p:cNvPr id="15" name="椭圆 14">
            <a:extLst>
              <a:ext uri="{FF2B5EF4-FFF2-40B4-BE49-F238E27FC236}">
                <a16:creationId xmlns:a16="http://schemas.microsoft.com/office/drawing/2014/main" id="{D208C992-D95C-B8C2-FE02-BE068E77C537}"/>
              </a:ext>
            </a:extLst>
          </p:cNvPr>
          <p:cNvSpPr/>
          <p:nvPr/>
        </p:nvSpPr>
        <p:spPr>
          <a:xfrm>
            <a:off x="3366256" y="2295792"/>
            <a:ext cx="2569210" cy="2569210"/>
          </a:xfrm>
          <a:prstGeom prst="ellipse">
            <a:avLst/>
          </a:prstGeom>
          <a:noFill/>
          <a:ln w="50800">
            <a:solidFill>
              <a:srgbClr val="FAAB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16" name="弧形 15">
            <a:extLst>
              <a:ext uri="{FF2B5EF4-FFF2-40B4-BE49-F238E27FC236}">
                <a16:creationId xmlns:a16="http://schemas.microsoft.com/office/drawing/2014/main" id="{559B53AE-2A8F-AAA7-B4CD-456AF08484FC}"/>
              </a:ext>
            </a:extLst>
          </p:cNvPr>
          <p:cNvSpPr/>
          <p:nvPr/>
        </p:nvSpPr>
        <p:spPr>
          <a:xfrm>
            <a:off x="3365661" y="2295197"/>
            <a:ext cx="2570400" cy="2570400"/>
          </a:xfrm>
          <a:prstGeom prst="arc">
            <a:avLst>
              <a:gd name="adj1" fmla="val 16200000"/>
              <a:gd name="adj2" fmla="val 5398468"/>
            </a:avLst>
          </a:prstGeom>
          <a:ln w="50800">
            <a:solidFill>
              <a:srgbClr val="33345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思源黑体 CN Medium" panose="020B0600000000000000" charset="-122"/>
            </a:endParaRPr>
          </a:p>
        </p:txBody>
      </p:sp>
      <p:sp>
        <p:nvSpPr>
          <p:cNvPr id="17" name="文本框 16">
            <a:extLst>
              <a:ext uri="{FF2B5EF4-FFF2-40B4-BE49-F238E27FC236}">
                <a16:creationId xmlns:a16="http://schemas.microsoft.com/office/drawing/2014/main" id="{21FA2ABB-333A-6294-21F3-60D156DEA99D}"/>
              </a:ext>
            </a:extLst>
          </p:cNvPr>
          <p:cNvSpPr txBox="1"/>
          <p:nvPr/>
        </p:nvSpPr>
        <p:spPr>
          <a:xfrm>
            <a:off x="3797420" y="3579802"/>
            <a:ext cx="1723549" cy="553998"/>
          </a:xfrm>
          <a:prstGeom prst="rect">
            <a:avLst/>
          </a:prstGeom>
          <a:noFill/>
        </p:spPr>
        <p:txBody>
          <a:bodyPr wrap="none" rtlCol="0">
            <a:spAutoFit/>
          </a:bodyPr>
          <a:lstStyle/>
          <a:p>
            <a:r>
              <a:rPr lang="zh-CN" altLang="en-US" sz="3000" dirty="0">
                <a:latin typeface="思源黑体 CN Bold" panose="020B0800000000000000" pitchFamily="34" charset="-122"/>
                <a:ea typeface="思源黑体 CN Bold" panose="020B0800000000000000" pitchFamily="34" charset="-122"/>
                <a:cs typeface="思源黑体 CN Medium" panose="020B0600000000000000" charset="-122"/>
              </a:rPr>
              <a:t>群组管理</a:t>
            </a:r>
          </a:p>
        </p:txBody>
      </p:sp>
      <p:sp>
        <p:nvSpPr>
          <p:cNvPr id="18" name="文本框 17">
            <a:extLst>
              <a:ext uri="{FF2B5EF4-FFF2-40B4-BE49-F238E27FC236}">
                <a16:creationId xmlns:a16="http://schemas.microsoft.com/office/drawing/2014/main" id="{5881A786-9142-F7FB-8AD1-FF500F2F8B87}"/>
              </a:ext>
            </a:extLst>
          </p:cNvPr>
          <p:cNvSpPr txBox="1"/>
          <p:nvPr/>
        </p:nvSpPr>
        <p:spPr>
          <a:xfrm>
            <a:off x="3797421" y="2870243"/>
            <a:ext cx="1706879" cy="553998"/>
          </a:xfrm>
          <a:prstGeom prst="rect">
            <a:avLst/>
          </a:prstGeom>
          <a:noFill/>
        </p:spPr>
        <p:txBody>
          <a:bodyPr wrap="square" rtlCol="0">
            <a:spAutoFit/>
          </a:bodyPr>
          <a:lstStyle/>
          <a:p>
            <a:pPr algn="ctr"/>
            <a:r>
              <a:rPr lang="en-US" altLang="zh-CN" sz="3000" dirty="0">
                <a:latin typeface="思源黑体 CN Bold" panose="020B0800000000000000" pitchFamily="34" charset="-122"/>
                <a:ea typeface="思源黑体 CN Bold" panose="020B0800000000000000" pitchFamily="34" charset="-122"/>
                <a:cs typeface="思源黑体 CN Medium" panose="020B0600000000000000" charset="-122"/>
              </a:rPr>
              <a:t>2</a:t>
            </a:r>
            <a:endParaRPr lang="zh-CN" altLang="en-US" sz="3000" dirty="0">
              <a:latin typeface="思源黑体 CN Bold" panose="020B0800000000000000" pitchFamily="34" charset="-122"/>
              <a:ea typeface="思源黑体 CN Bold" panose="020B0800000000000000" pitchFamily="34" charset="-122"/>
              <a:cs typeface="思源黑体 CN Medium" panose="020B0600000000000000" charset="-122"/>
            </a:endParaRPr>
          </a:p>
        </p:txBody>
      </p:sp>
      <p:sp>
        <p:nvSpPr>
          <p:cNvPr id="19" name="椭圆 18">
            <a:extLst>
              <a:ext uri="{FF2B5EF4-FFF2-40B4-BE49-F238E27FC236}">
                <a16:creationId xmlns:a16="http://schemas.microsoft.com/office/drawing/2014/main" id="{7DBD7213-0472-1971-EDDA-047B32610B20}"/>
              </a:ext>
            </a:extLst>
          </p:cNvPr>
          <p:cNvSpPr/>
          <p:nvPr/>
        </p:nvSpPr>
        <p:spPr>
          <a:xfrm>
            <a:off x="6237675" y="2296654"/>
            <a:ext cx="2569210" cy="2569210"/>
          </a:xfrm>
          <a:prstGeom prst="ellipse">
            <a:avLst/>
          </a:prstGeom>
          <a:noFill/>
          <a:ln w="50800">
            <a:solidFill>
              <a:srgbClr val="FAAB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20" name="弧形 19">
            <a:extLst>
              <a:ext uri="{FF2B5EF4-FFF2-40B4-BE49-F238E27FC236}">
                <a16:creationId xmlns:a16="http://schemas.microsoft.com/office/drawing/2014/main" id="{3818308A-6ACF-1816-5695-97EBF9B488CE}"/>
              </a:ext>
            </a:extLst>
          </p:cNvPr>
          <p:cNvSpPr/>
          <p:nvPr/>
        </p:nvSpPr>
        <p:spPr>
          <a:xfrm>
            <a:off x="6237080" y="2296059"/>
            <a:ext cx="2570400" cy="2570400"/>
          </a:xfrm>
          <a:prstGeom prst="arc">
            <a:avLst>
              <a:gd name="adj1" fmla="val 16200000"/>
              <a:gd name="adj2" fmla="val 5398468"/>
            </a:avLst>
          </a:prstGeom>
          <a:ln w="50800">
            <a:solidFill>
              <a:srgbClr val="33345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思源黑体 CN Medium" panose="020B0600000000000000" charset="-122"/>
            </a:endParaRPr>
          </a:p>
        </p:txBody>
      </p:sp>
      <p:sp>
        <p:nvSpPr>
          <p:cNvPr id="21" name="文本框 20">
            <a:extLst>
              <a:ext uri="{FF2B5EF4-FFF2-40B4-BE49-F238E27FC236}">
                <a16:creationId xmlns:a16="http://schemas.microsoft.com/office/drawing/2014/main" id="{DB383876-05D9-F391-2C6E-44E935F55127}"/>
              </a:ext>
            </a:extLst>
          </p:cNvPr>
          <p:cNvSpPr txBox="1"/>
          <p:nvPr/>
        </p:nvSpPr>
        <p:spPr>
          <a:xfrm>
            <a:off x="6272986" y="3579207"/>
            <a:ext cx="2492990" cy="553998"/>
          </a:xfrm>
          <a:prstGeom prst="rect">
            <a:avLst/>
          </a:prstGeom>
          <a:noFill/>
        </p:spPr>
        <p:txBody>
          <a:bodyPr wrap="none" rtlCol="0">
            <a:spAutoFit/>
          </a:bodyPr>
          <a:lstStyle/>
          <a:p>
            <a:r>
              <a:rPr lang="zh-CN" altLang="en-US" sz="3000" dirty="0">
                <a:latin typeface="思源黑体 CN Bold" panose="020B0800000000000000" pitchFamily="34" charset="-122"/>
                <a:ea typeface="思源黑体 CN Bold" panose="020B0800000000000000" pitchFamily="34" charset="-122"/>
                <a:cs typeface="思源黑体 CN Medium" panose="020B0600000000000000" charset="-122"/>
              </a:rPr>
              <a:t>消息提醒管理</a:t>
            </a:r>
          </a:p>
        </p:txBody>
      </p:sp>
      <p:sp>
        <p:nvSpPr>
          <p:cNvPr id="22" name="文本框 21">
            <a:extLst>
              <a:ext uri="{FF2B5EF4-FFF2-40B4-BE49-F238E27FC236}">
                <a16:creationId xmlns:a16="http://schemas.microsoft.com/office/drawing/2014/main" id="{F9EF6C35-CF8A-B647-20E7-6ED6513BD3E7}"/>
              </a:ext>
            </a:extLst>
          </p:cNvPr>
          <p:cNvSpPr txBox="1"/>
          <p:nvPr/>
        </p:nvSpPr>
        <p:spPr>
          <a:xfrm>
            <a:off x="6668840" y="2871105"/>
            <a:ext cx="1706879" cy="553998"/>
          </a:xfrm>
          <a:prstGeom prst="rect">
            <a:avLst/>
          </a:prstGeom>
          <a:noFill/>
        </p:spPr>
        <p:txBody>
          <a:bodyPr wrap="square" rtlCol="0">
            <a:spAutoFit/>
          </a:bodyPr>
          <a:lstStyle/>
          <a:p>
            <a:pPr algn="ctr"/>
            <a:r>
              <a:rPr lang="en-US" altLang="zh-CN" sz="3000" dirty="0">
                <a:latin typeface="思源黑体 CN Bold" panose="020B0800000000000000" pitchFamily="34" charset="-122"/>
                <a:ea typeface="思源黑体 CN Bold" panose="020B0800000000000000" pitchFamily="34" charset="-122"/>
                <a:cs typeface="思源黑体 CN Medium" panose="020B0600000000000000" charset="-122"/>
              </a:rPr>
              <a:t>3</a:t>
            </a:r>
            <a:endParaRPr lang="zh-CN" altLang="en-US" sz="3000" dirty="0">
              <a:latin typeface="思源黑体 CN Bold" panose="020B0800000000000000" pitchFamily="34" charset="-122"/>
              <a:ea typeface="思源黑体 CN Bold" panose="020B0800000000000000" pitchFamily="34" charset="-122"/>
              <a:cs typeface="思源黑体 CN Medium" panose="020B0600000000000000" charset="-122"/>
            </a:endParaRPr>
          </a:p>
        </p:txBody>
      </p:sp>
      <p:sp>
        <p:nvSpPr>
          <p:cNvPr id="23" name="椭圆 22">
            <a:extLst>
              <a:ext uri="{FF2B5EF4-FFF2-40B4-BE49-F238E27FC236}">
                <a16:creationId xmlns:a16="http://schemas.microsoft.com/office/drawing/2014/main" id="{EF6BD853-6DB8-0B9B-F53A-2B80814A52F1}"/>
              </a:ext>
            </a:extLst>
          </p:cNvPr>
          <p:cNvSpPr/>
          <p:nvPr/>
        </p:nvSpPr>
        <p:spPr>
          <a:xfrm>
            <a:off x="9109094" y="2296654"/>
            <a:ext cx="2569210" cy="2569210"/>
          </a:xfrm>
          <a:prstGeom prst="ellipse">
            <a:avLst/>
          </a:prstGeom>
          <a:noFill/>
          <a:ln w="50800">
            <a:solidFill>
              <a:srgbClr val="FAAB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24" name="弧形 23">
            <a:extLst>
              <a:ext uri="{FF2B5EF4-FFF2-40B4-BE49-F238E27FC236}">
                <a16:creationId xmlns:a16="http://schemas.microsoft.com/office/drawing/2014/main" id="{903BAE8C-8B39-EF33-8E49-8866DF4C1EF8}"/>
              </a:ext>
            </a:extLst>
          </p:cNvPr>
          <p:cNvSpPr/>
          <p:nvPr/>
        </p:nvSpPr>
        <p:spPr>
          <a:xfrm>
            <a:off x="9108499" y="2296059"/>
            <a:ext cx="2570400" cy="2570400"/>
          </a:xfrm>
          <a:prstGeom prst="arc">
            <a:avLst>
              <a:gd name="adj1" fmla="val 16200000"/>
              <a:gd name="adj2" fmla="val 5398468"/>
            </a:avLst>
          </a:prstGeom>
          <a:ln w="50800">
            <a:solidFill>
              <a:srgbClr val="33345A"/>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思源黑体 CN Medium" panose="020B0600000000000000" charset="-122"/>
            </a:endParaRPr>
          </a:p>
        </p:txBody>
      </p:sp>
      <p:sp>
        <p:nvSpPr>
          <p:cNvPr id="26" name="文本框 25">
            <a:extLst>
              <a:ext uri="{FF2B5EF4-FFF2-40B4-BE49-F238E27FC236}">
                <a16:creationId xmlns:a16="http://schemas.microsoft.com/office/drawing/2014/main" id="{5EA72A7A-AFD0-325E-A25A-9134B0F7A871}"/>
              </a:ext>
            </a:extLst>
          </p:cNvPr>
          <p:cNvSpPr txBox="1"/>
          <p:nvPr/>
        </p:nvSpPr>
        <p:spPr>
          <a:xfrm>
            <a:off x="9147203" y="3591485"/>
            <a:ext cx="2492990" cy="553998"/>
          </a:xfrm>
          <a:prstGeom prst="rect">
            <a:avLst/>
          </a:prstGeom>
          <a:noFill/>
        </p:spPr>
        <p:txBody>
          <a:bodyPr wrap="none" rtlCol="0">
            <a:spAutoFit/>
          </a:bodyPr>
          <a:lstStyle/>
          <a:p>
            <a:r>
              <a:rPr lang="zh-CN" altLang="en-US" sz="3000" dirty="0">
                <a:latin typeface="思源黑体 CN Bold" panose="020B0800000000000000" pitchFamily="34" charset="-122"/>
                <a:ea typeface="思源黑体 CN Bold" panose="020B0800000000000000" pitchFamily="34" charset="-122"/>
                <a:cs typeface="思源黑体 CN Medium" panose="020B0600000000000000" charset="-122"/>
              </a:rPr>
              <a:t>特别关心管理</a:t>
            </a:r>
          </a:p>
        </p:txBody>
      </p:sp>
      <p:sp>
        <p:nvSpPr>
          <p:cNvPr id="27" name="文本框 26">
            <a:extLst>
              <a:ext uri="{FF2B5EF4-FFF2-40B4-BE49-F238E27FC236}">
                <a16:creationId xmlns:a16="http://schemas.microsoft.com/office/drawing/2014/main" id="{90AF4599-27BB-491F-B8E8-E1A55888E59B}"/>
              </a:ext>
            </a:extLst>
          </p:cNvPr>
          <p:cNvSpPr txBox="1"/>
          <p:nvPr/>
        </p:nvSpPr>
        <p:spPr>
          <a:xfrm>
            <a:off x="9540259" y="2871105"/>
            <a:ext cx="1706879" cy="553998"/>
          </a:xfrm>
          <a:prstGeom prst="rect">
            <a:avLst/>
          </a:prstGeom>
          <a:noFill/>
        </p:spPr>
        <p:txBody>
          <a:bodyPr wrap="square" rtlCol="0">
            <a:spAutoFit/>
          </a:bodyPr>
          <a:lstStyle/>
          <a:p>
            <a:pPr algn="ctr"/>
            <a:r>
              <a:rPr lang="en-US" altLang="zh-CN" sz="3000" dirty="0">
                <a:latin typeface="思源黑体 CN Bold" panose="020B0800000000000000" pitchFamily="34" charset="-122"/>
                <a:ea typeface="思源黑体 CN Bold" panose="020B0800000000000000" pitchFamily="34" charset="-122"/>
                <a:cs typeface="思源黑体 CN Medium" panose="020B0600000000000000" charset="-122"/>
              </a:rPr>
              <a:t>4</a:t>
            </a:r>
            <a:endParaRPr lang="zh-CN" altLang="en-US" sz="3000" dirty="0">
              <a:latin typeface="思源黑体 CN Bold" panose="020B0800000000000000" pitchFamily="34" charset="-122"/>
              <a:ea typeface="思源黑体 CN Bold" panose="020B0800000000000000" pitchFamily="34" charset="-122"/>
              <a:cs typeface="思源黑体 CN Medium" panose="020B0600000000000000"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down)">
                                      <p:cBhvr>
                                        <p:cTn id="13" dur="500"/>
                                        <p:tgtEl>
                                          <p:spTgt spid="13"/>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ipe(down)">
                                      <p:cBhvr>
                                        <p:cTn id="16" dur="500"/>
                                        <p:tgtEl>
                                          <p:spTgt spid="14"/>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down)">
                                      <p:cBhvr>
                                        <p:cTn id="22" dur="500"/>
                                        <p:tgtEl>
                                          <p:spTgt spid="16"/>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00"/>
                                        <p:tgtEl>
                                          <p:spTgt spid="17"/>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down)">
                                      <p:cBhvr>
                                        <p:cTn id="28" dur="500"/>
                                        <p:tgtEl>
                                          <p:spTgt spid="18"/>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wipe(down)">
                                      <p:cBhvr>
                                        <p:cTn id="31" dur="500"/>
                                        <p:tgtEl>
                                          <p:spTgt spid="19"/>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wipe(down)">
                                      <p:cBhvr>
                                        <p:cTn id="34" dur="500"/>
                                        <p:tgtEl>
                                          <p:spTgt spid="20"/>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wipe(down)">
                                      <p:cBhvr>
                                        <p:cTn id="37" dur="500"/>
                                        <p:tgtEl>
                                          <p:spTgt spid="21"/>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wipe(down)">
                                      <p:cBhvr>
                                        <p:cTn id="40" dur="500"/>
                                        <p:tgtEl>
                                          <p:spTgt spid="22"/>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wipe(down)">
                                      <p:cBhvr>
                                        <p:cTn id="43" dur="500"/>
                                        <p:tgtEl>
                                          <p:spTgt spid="23"/>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wipe(down)">
                                      <p:cBhvr>
                                        <p:cTn id="46" dur="500"/>
                                        <p:tgtEl>
                                          <p:spTgt spid="24"/>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wipe(down)">
                                      <p:cBhvr>
                                        <p:cTn id="49" dur="500"/>
                                        <p:tgtEl>
                                          <p:spTgt spid="26"/>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down)">
                                      <p:cBhvr>
                                        <p:cTn id="5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p:bldP spid="14" grpId="0"/>
      <p:bldP spid="15" grpId="0" animBg="1"/>
      <p:bldP spid="16" grpId="0" animBg="1"/>
      <p:bldP spid="17" grpId="0"/>
      <p:bldP spid="18" grpId="0"/>
      <p:bldP spid="19" grpId="0" animBg="1"/>
      <p:bldP spid="20" grpId="0" animBg="1"/>
      <p:bldP spid="21" grpId="0"/>
      <p:bldP spid="22" grpId="0"/>
      <p:bldP spid="23" grpId="0" animBg="1"/>
      <p:bldP spid="24" grpId="0" animBg="1"/>
      <p:bldP spid="26" grpId="0"/>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422910"/>
            <a:ext cx="12192000" cy="521970"/>
          </a:xfrm>
          <a:prstGeom prst="rect">
            <a:avLst/>
          </a:prstGeom>
          <a:noFill/>
        </p:spPr>
        <p:txBody>
          <a:bodyPr wrap="square" rtlCol="0">
            <a:spAutoFit/>
          </a:bodyPr>
          <a:lstStyle/>
          <a:p>
            <a:pPr algn="ctr"/>
            <a:r>
              <a:rPr lang="zh-CN" altLang="en-US" sz="2800" dirty="0">
                <a:solidFill>
                  <a:schemeClr val="tx1"/>
                </a:solidFill>
                <a:effectLst/>
                <a:uFillTx/>
                <a:latin typeface="思源黑体 CN Bold" panose="020B0800000000000000" pitchFamily="34" charset="-122"/>
                <a:ea typeface="思源黑体 CN Bold" panose="020B0800000000000000" pitchFamily="34" charset="-122"/>
                <a:cs typeface="OPPOSans R" panose="00020600040101010101" charset="-122"/>
                <a:sym typeface="+mn-ea"/>
              </a:rPr>
              <a:t>详细功能设计</a:t>
            </a:r>
          </a:p>
        </p:txBody>
      </p:sp>
      <p:sp>
        <p:nvSpPr>
          <p:cNvPr id="25" name="矩形 24"/>
          <p:cNvSpPr/>
          <p:nvPr/>
        </p:nvSpPr>
        <p:spPr>
          <a:xfrm>
            <a:off x="5937250" y="946150"/>
            <a:ext cx="317500" cy="36000"/>
          </a:xfrm>
          <a:prstGeom prst="rect">
            <a:avLst/>
          </a:prstGeom>
          <a:solidFill>
            <a:srgbClr val="FAAB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思源黑体 CN Medium" panose="020B0600000000000000" charset="-122"/>
            </a:endParaRPr>
          </a:p>
        </p:txBody>
      </p:sp>
      <p:sp>
        <p:nvSpPr>
          <p:cNvPr id="35" name="文本框 34"/>
          <p:cNvSpPr txBox="1"/>
          <p:nvPr/>
        </p:nvSpPr>
        <p:spPr>
          <a:xfrm>
            <a:off x="674368" y="1034853"/>
            <a:ext cx="7136130" cy="461665"/>
          </a:xfrm>
          <a:prstGeom prst="rect">
            <a:avLst/>
          </a:prstGeom>
          <a:noFill/>
        </p:spPr>
        <p:txBody>
          <a:bodyPr wrap="square" rtlCol="0">
            <a:spAutoFit/>
          </a:bodyPr>
          <a:lstStyle/>
          <a:p>
            <a:r>
              <a:rPr lang="en-US" altLang="zh-CN" sz="2400" dirty="0">
                <a:latin typeface="思源黑体 CN Medium" panose="02010600030101010101" charset="-122"/>
                <a:ea typeface="思源黑体 CN Medium" panose="02010600030101010101" charset="-122"/>
                <a:cs typeface="思源黑体 CN Medium" panose="020B0600000000000000" charset="-122"/>
              </a:rPr>
              <a:t>1</a:t>
            </a:r>
            <a:r>
              <a:rPr lang="zh-CN" altLang="en-US" sz="2400" dirty="0">
                <a:latin typeface="思源黑体 CN Medium" panose="02010600030101010101" charset="-122"/>
                <a:ea typeface="思源黑体 CN Medium" panose="02010600030101010101" charset="-122"/>
                <a:cs typeface="思源黑体 CN Medium" panose="020B0600000000000000" charset="-122"/>
              </a:rPr>
              <a:t>、用户管理</a:t>
            </a:r>
          </a:p>
        </p:txBody>
      </p:sp>
      <p:sp>
        <p:nvSpPr>
          <p:cNvPr id="28" name="文本框 27">
            <a:extLst>
              <a:ext uri="{FF2B5EF4-FFF2-40B4-BE49-F238E27FC236}">
                <a16:creationId xmlns:a16="http://schemas.microsoft.com/office/drawing/2014/main" id="{28E9F97E-0F0F-3E75-A462-577B42B84F29}"/>
              </a:ext>
            </a:extLst>
          </p:cNvPr>
          <p:cNvSpPr txBox="1"/>
          <p:nvPr/>
        </p:nvSpPr>
        <p:spPr>
          <a:xfrm>
            <a:off x="674368" y="1585583"/>
            <a:ext cx="9326880" cy="369332"/>
          </a:xfrm>
          <a:prstGeom prst="rect">
            <a:avLst/>
          </a:prstGeom>
          <a:noFill/>
        </p:spPr>
        <p:txBody>
          <a:bodyPr wrap="square">
            <a:spAutoFit/>
          </a:bodyPr>
          <a:lstStyle/>
          <a:p>
            <a:r>
              <a:rPr lang="zh-CN" altLang="en-US" dirty="0"/>
              <a:t>用户管理下分为获取用户微信认证、微信用户信息登入数据库，修改用户信息资料。</a:t>
            </a:r>
          </a:p>
        </p:txBody>
      </p:sp>
      <p:sp>
        <p:nvSpPr>
          <p:cNvPr id="29" name="文本框 28">
            <a:extLst>
              <a:ext uri="{FF2B5EF4-FFF2-40B4-BE49-F238E27FC236}">
                <a16:creationId xmlns:a16="http://schemas.microsoft.com/office/drawing/2014/main" id="{49F0963C-399F-2F6B-FC20-F286FED71E25}"/>
              </a:ext>
            </a:extLst>
          </p:cNvPr>
          <p:cNvSpPr txBox="1"/>
          <p:nvPr/>
        </p:nvSpPr>
        <p:spPr>
          <a:xfrm>
            <a:off x="674368" y="2043980"/>
            <a:ext cx="6096000" cy="461665"/>
          </a:xfrm>
          <a:prstGeom prst="rect">
            <a:avLst/>
          </a:prstGeom>
          <a:noFill/>
        </p:spPr>
        <p:txBody>
          <a:bodyPr wrap="square">
            <a:spAutoFit/>
          </a:bodyPr>
          <a:lstStyle/>
          <a:p>
            <a:r>
              <a:rPr lang="en-US" altLang="zh-CN" sz="2400" dirty="0">
                <a:latin typeface="思源黑体 CN Medium" panose="02010600030101010101" charset="-122"/>
                <a:ea typeface="思源黑体 CN Medium" panose="02010600030101010101" charset="-122"/>
                <a:cs typeface="思源黑体 CN Medium" panose="020B0600000000000000" charset="-122"/>
              </a:rPr>
              <a:t>2</a:t>
            </a:r>
            <a:r>
              <a:rPr lang="zh-CN" altLang="en-US" sz="2400" dirty="0">
                <a:latin typeface="思源黑体 CN Medium" panose="02010600030101010101" charset="-122"/>
                <a:ea typeface="思源黑体 CN Medium" panose="02010600030101010101" charset="-122"/>
                <a:cs typeface="思源黑体 CN Medium" panose="020B0600000000000000" charset="-122"/>
              </a:rPr>
              <a:t>、群组管理</a:t>
            </a:r>
          </a:p>
        </p:txBody>
      </p:sp>
      <p:sp>
        <p:nvSpPr>
          <p:cNvPr id="30" name="文本框 29">
            <a:extLst>
              <a:ext uri="{FF2B5EF4-FFF2-40B4-BE49-F238E27FC236}">
                <a16:creationId xmlns:a16="http://schemas.microsoft.com/office/drawing/2014/main" id="{9C1EF22B-F8B5-662D-2C7E-D04B238EF006}"/>
              </a:ext>
            </a:extLst>
          </p:cNvPr>
          <p:cNvSpPr txBox="1"/>
          <p:nvPr/>
        </p:nvSpPr>
        <p:spPr>
          <a:xfrm>
            <a:off x="674368" y="2594710"/>
            <a:ext cx="11317606" cy="923330"/>
          </a:xfrm>
          <a:prstGeom prst="rect">
            <a:avLst/>
          </a:prstGeom>
          <a:noFill/>
        </p:spPr>
        <p:txBody>
          <a:bodyPr wrap="square">
            <a:spAutoFit/>
          </a:bodyPr>
          <a:lstStyle/>
          <a:p>
            <a:r>
              <a:rPr lang="zh-CN" altLang="en-US" dirty="0"/>
              <a:t>群组管理下分为建立群组、加入群组、邀请成员、管理成员、管理群组。用户是可以创建群组、加入群组。群组中的群主或管理员是可以设置普通群成员是否可以邀请用户，只有群主和管理员有管理成员、管理群组的功能。</a:t>
            </a:r>
          </a:p>
        </p:txBody>
      </p:sp>
      <p:sp>
        <p:nvSpPr>
          <p:cNvPr id="31" name="文本框 30">
            <a:extLst>
              <a:ext uri="{FF2B5EF4-FFF2-40B4-BE49-F238E27FC236}">
                <a16:creationId xmlns:a16="http://schemas.microsoft.com/office/drawing/2014/main" id="{9C293396-C055-8E06-823D-602EF453BB45}"/>
              </a:ext>
            </a:extLst>
          </p:cNvPr>
          <p:cNvSpPr txBox="1"/>
          <p:nvPr/>
        </p:nvSpPr>
        <p:spPr>
          <a:xfrm>
            <a:off x="674368" y="3604745"/>
            <a:ext cx="6096000" cy="461665"/>
          </a:xfrm>
          <a:prstGeom prst="rect">
            <a:avLst/>
          </a:prstGeom>
          <a:noFill/>
        </p:spPr>
        <p:txBody>
          <a:bodyPr wrap="square">
            <a:spAutoFit/>
          </a:bodyPr>
          <a:lstStyle/>
          <a:p>
            <a:r>
              <a:rPr lang="en-US" altLang="zh-CN" sz="2400" dirty="0">
                <a:latin typeface="思源黑体 CN Medium" panose="02010600030101010101" charset="-122"/>
                <a:ea typeface="思源黑体 CN Medium" panose="02010600030101010101" charset="-122"/>
                <a:cs typeface="思源黑体 CN Medium" panose="020B0600000000000000" charset="-122"/>
              </a:rPr>
              <a:t>3</a:t>
            </a:r>
            <a:r>
              <a:rPr lang="zh-CN" altLang="en-US" sz="2400" dirty="0">
                <a:latin typeface="思源黑体 CN Medium" panose="02010600030101010101" charset="-122"/>
                <a:ea typeface="思源黑体 CN Medium" panose="02010600030101010101" charset="-122"/>
                <a:cs typeface="思源黑体 CN Medium" panose="020B0600000000000000" charset="-122"/>
              </a:rPr>
              <a:t>、消息提醒管理</a:t>
            </a:r>
          </a:p>
        </p:txBody>
      </p:sp>
      <p:sp>
        <p:nvSpPr>
          <p:cNvPr id="32" name="文本框 31">
            <a:extLst>
              <a:ext uri="{FF2B5EF4-FFF2-40B4-BE49-F238E27FC236}">
                <a16:creationId xmlns:a16="http://schemas.microsoft.com/office/drawing/2014/main" id="{8B8202D8-4C05-D234-8FDD-60AF89F571FA}"/>
              </a:ext>
            </a:extLst>
          </p:cNvPr>
          <p:cNvSpPr txBox="1"/>
          <p:nvPr/>
        </p:nvSpPr>
        <p:spPr>
          <a:xfrm>
            <a:off x="674367" y="4153115"/>
            <a:ext cx="11317606" cy="923330"/>
          </a:xfrm>
          <a:prstGeom prst="rect">
            <a:avLst/>
          </a:prstGeom>
          <a:noFill/>
        </p:spPr>
        <p:txBody>
          <a:bodyPr wrap="square">
            <a:spAutoFit/>
          </a:bodyPr>
          <a:lstStyle/>
          <a:p>
            <a:r>
              <a:rPr lang="zh-CN" altLang="en-US" dirty="0"/>
              <a:t>消息推送下分为推送群组内生日提醒、推送特别关心生日提醒。群组内生日提醒：系统会自动获取群成员的生日信息，如果有群成员当天过生日，就会对所有群成员发布公告，提醒群成员。推送特别关心生日提醒：系统会自动获取用户特别关注用户的生日信息，如果特别关心列表中有人过生日，系统会给用户发来提醒短信。</a:t>
            </a:r>
          </a:p>
        </p:txBody>
      </p:sp>
      <p:sp>
        <p:nvSpPr>
          <p:cNvPr id="33" name="文本框 32">
            <a:extLst>
              <a:ext uri="{FF2B5EF4-FFF2-40B4-BE49-F238E27FC236}">
                <a16:creationId xmlns:a16="http://schemas.microsoft.com/office/drawing/2014/main" id="{028D5276-624A-D895-1F92-BA65C8EC08F4}"/>
              </a:ext>
            </a:extLst>
          </p:cNvPr>
          <p:cNvSpPr txBox="1"/>
          <p:nvPr/>
        </p:nvSpPr>
        <p:spPr>
          <a:xfrm>
            <a:off x="674368" y="5162242"/>
            <a:ext cx="6096000" cy="461665"/>
          </a:xfrm>
          <a:prstGeom prst="rect">
            <a:avLst/>
          </a:prstGeom>
          <a:noFill/>
        </p:spPr>
        <p:txBody>
          <a:bodyPr wrap="square">
            <a:spAutoFit/>
          </a:bodyPr>
          <a:lstStyle/>
          <a:p>
            <a:r>
              <a:rPr lang="en-US" altLang="zh-CN" sz="2400" dirty="0">
                <a:latin typeface="思源黑体 CN Medium" panose="02010600030101010101" charset="-122"/>
                <a:ea typeface="思源黑体 CN Medium" panose="02010600030101010101" charset="-122"/>
                <a:cs typeface="思源黑体 CN Medium" panose="020B0600000000000000" charset="-122"/>
              </a:rPr>
              <a:t>4</a:t>
            </a:r>
            <a:r>
              <a:rPr lang="zh-CN" altLang="en-US" sz="2400" dirty="0">
                <a:latin typeface="思源黑体 CN Medium" panose="02010600030101010101" charset="-122"/>
                <a:ea typeface="思源黑体 CN Medium" panose="02010600030101010101" charset="-122"/>
                <a:cs typeface="思源黑体 CN Medium" panose="020B0600000000000000" charset="-122"/>
              </a:rPr>
              <a:t>、特别关心管理</a:t>
            </a:r>
          </a:p>
        </p:txBody>
      </p:sp>
      <p:sp>
        <p:nvSpPr>
          <p:cNvPr id="34" name="文本框 33">
            <a:extLst>
              <a:ext uri="{FF2B5EF4-FFF2-40B4-BE49-F238E27FC236}">
                <a16:creationId xmlns:a16="http://schemas.microsoft.com/office/drawing/2014/main" id="{4B466F0E-0E9A-A74E-9920-E05066210018}"/>
              </a:ext>
            </a:extLst>
          </p:cNvPr>
          <p:cNvSpPr txBox="1"/>
          <p:nvPr/>
        </p:nvSpPr>
        <p:spPr>
          <a:xfrm>
            <a:off x="674368" y="5709704"/>
            <a:ext cx="11317605" cy="369332"/>
          </a:xfrm>
          <a:prstGeom prst="rect">
            <a:avLst/>
          </a:prstGeom>
          <a:noFill/>
        </p:spPr>
        <p:txBody>
          <a:bodyPr wrap="square">
            <a:spAutoFit/>
          </a:bodyPr>
          <a:lstStyle/>
          <a:p>
            <a:r>
              <a:rPr lang="zh-CN" altLang="en-US" dirty="0"/>
              <a:t>用户可以对自己的特别关心列表进行增加、修改、管理等操作。</a:t>
            </a:r>
          </a:p>
        </p:txBody>
      </p:sp>
    </p:spTree>
    <p:custDataLst>
      <p:tags r:id="rId1"/>
    </p:custDataLst>
    <p:extLst>
      <p:ext uri="{BB962C8B-B14F-4D97-AF65-F5344CB8AC3E}">
        <p14:creationId xmlns:p14="http://schemas.microsoft.com/office/powerpoint/2010/main" val="31826426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jb3VudCI6MywiaGRpZCI6Ijk1ZTI5M2Y5M2U0ZWQ1OWUyOTUzZjA3ZWFiYzEwYzRiIiwidXNlckNvdW50Ijoz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7.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1.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8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86.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思源黑体 CN Medium"/>
        <a:ea typeface="思源黑体 CN Medium"/>
        <a:cs typeface=""/>
      </a:majorFont>
      <a:minorFont>
        <a:latin typeface="思源黑体 CN Medium"/>
        <a:ea typeface="思源黑体 CN Medium"/>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思源黑体 CN Medium"/>
        <a:font script="Hebr" typeface="思源黑体 CN Mediu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Mediu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思源黑体 CN Medium"/>
        <a:font script="Hebr" typeface="思源黑体 CN Medium"/>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Medium"/>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TotalTime>
  <Words>1031</Words>
  <Application>Microsoft Office PowerPoint</Application>
  <PresentationFormat>宽屏</PresentationFormat>
  <Paragraphs>124</Paragraphs>
  <Slides>20</Slides>
  <Notes>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20</vt:i4>
      </vt:variant>
    </vt:vector>
  </HeadingPairs>
  <TitlesOfParts>
    <vt:vector size="28" baseType="lpstr">
      <vt:lpstr>思源黑体 CN Bold</vt:lpstr>
      <vt:lpstr>Arial</vt:lpstr>
      <vt:lpstr>Wingdings</vt:lpstr>
      <vt:lpstr>思源黑体 CN Medium</vt:lpstr>
      <vt:lpstr>Calibri</vt:lpstr>
      <vt:lpstr>新宋体</vt:lpstr>
      <vt:lpstr>microsoft yahei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SWOT分析</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启智设计</dc:creator>
  <cp:lastModifiedBy>陈佳</cp:lastModifiedBy>
  <cp:revision>245</cp:revision>
  <dcterms:created xsi:type="dcterms:W3CDTF">2019-06-19T02:08:00Z</dcterms:created>
  <dcterms:modified xsi:type="dcterms:W3CDTF">2022-06-08T03:02:16Z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2052-11.1.0.11744</vt:lpwstr>
  </property>
  <property fmtid="{D5CDD505-2E9C-101B-9397-08002B2CF9AE}" pid="3" name="ICV">
    <vt:lpwstr>2D47A088458A41378A45112D1B69A5FB</vt:lpwstr>
  </property>
  <property fmtid="{D5CDD505-2E9C-101B-9397-08002B2CF9AE}" pid="4" name="KSOTemplateUUID">
    <vt:lpwstr>v1.0_mb_A196siRZWt6yGo6ruLG7FA==</vt:lpwstr>
  </property>
</Properties>
</file>

<file path=docProps/thumbnail.jpeg>
</file>